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sldIdLst>
    <p:sldId id="256" r:id="rId5"/>
    <p:sldId id="258" r:id="rId6"/>
    <p:sldId id="274" r:id="rId7"/>
    <p:sldId id="263" r:id="rId8"/>
    <p:sldId id="283" r:id="rId9"/>
    <p:sldId id="265" r:id="rId10"/>
    <p:sldId id="295" r:id="rId11"/>
    <p:sldId id="296" r:id="rId12"/>
    <p:sldId id="267" r:id="rId13"/>
    <p:sldId id="268" r:id="rId14"/>
    <p:sldId id="271" r:id="rId15"/>
    <p:sldId id="284" r:id="rId16"/>
    <p:sldId id="272" r:id="rId17"/>
    <p:sldId id="275" r:id="rId18"/>
    <p:sldId id="276" r:id="rId19"/>
    <p:sldId id="281" r:id="rId20"/>
    <p:sldId id="278" r:id="rId21"/>
    <p:sldId id="279" r:id="rId22"/>
    <p:sldId id="280" r:id="rId23"/>
    <p:sldId id="269" r:id="rId24"/>
    <p:sldId id="282" r:id="rId25"/>
    <p:sldId id="277" r:id="rId26"/>
    <p:sldId id="293" r:id="rId27"/>
    <p:sldId id="294" r:id="rId28"/>
    <p:sldId id="292" r:id="rId29"/>
    <p:sldId id="289" r:id="rId30"/>
    <p:sldId id="290" r:id="rId31"/>
    <p:sldId id="285" r:id="rId32"/>
    <p:sldId id="286" r:id="rId33"/>
    <p:sldId id="287" r:id="rId34"/>
    <p:sldId id="288" r:id="rId35"/>
    <p:sldId id="261" r:id="rId3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pos="3840">
          <p15:clr>
            <a:srgbClr val="A4A3A4"/>
          </p15:clr>
        </p15:guide>
        <p15:guide id="2" pos="3940">
          <p15:clr>
            <a:srgbClr val="A4A3A4"/>
          </p15:clr>
        </p15:guide>
        <p15:guide id="3" orient="horz" pos="22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836" autoAdjust="0"/>
    <p:restoredTop sz="85224"/>
  </p:normalViewPr>
  <p:slideViewPr>
    <p:cSldViewPr snapToGrid="0">
      <p:cViewPr varScale="1">
        <p:scale>
          <a:sx n="79" d="100"/>
          <a:sy n="79" d="100"/>
        </p:scale>
        <p:origin x="240" y="448"/>
      </p:cViewPr>
      <p:guideLst>
        <p:guide pos="3840"/>
        <p:guide pos="3940"/>
        <p:guide orient="horz" pos="22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56FA03-CB58-2D42-9D3B-8C323DB0DD57}" type="datetimeFigureOut">
              <a:rPr lang="en-US" smtClean="0"/>
              <a:t>8/31/21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B6C122-9237-1B4C-86A9-BDCC3B334599}" type="slidenum">
              <a:rPr lang="en-US" smtClean="0"/>
              <a:t>‹#›</a:t>
            </a:fld>
            <a:endParaRPr lang="en-US"/>
          </a:p>
        </p:txBody>
      </p:sp>
    </p:spTree>
    <p:extLst>
      <p:ext uri="{BB962C8B-B14F-4D97-AF65-F5344CB8AC3E}">
        <p14:creationId xmlns:p14="http://schemas.microsoft.com/office/powerpoint/2010/main" val="315960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a:t>
            </a:r>
          </a:p>
          <a:p>
            <a:r>
              <a:rPr lang="en-US" dirty="0"/>
              <a:t>https://</a:t>
            </a:r>
            <a:r>
              <a:rPr lang="en-US" dirty="0" err="1"/>
              <a:t>www.iceposter.com</a:t>
            </a:r>
            <a:r>
              <a:rPr lang="en-US" dirty="0"/>
              <a:t>/thumbs/</a:t>
            </a:r>
            <a:r>
              <a:rPr lang="en-US" dirty="0" err="1"/>
              <a:t>MOV_aaadbacc_b.jpg</a:t>
            </a:r>
            <a:endParaRPr lang="en-US" dirty="0"/>
          </a:p>
          <a:p>
            <a:r>
              <a:rPr lang="en-US" dirty="0"/>
              <a:t>https://</a:t>
            </a:r>
            <a:r>
              <a:rPr lang="en-US" dirty="0" err="1"/>
              <a:t>m.media-amazon.com</a:t>
            </a:r>
            <a:r>
              <a:rPr lang="en-US" dirty="0"/>
              <a:t>/images/I/71d-c9vu8cL._SL1481_.jpg</a:t>
            </a:r>
          </a:p>
        </p:txBody>
      </p:sp>
      <p:sp>
        <p:nvSpPr>
          <p:cNvPr id="4" name="Slide Number Placeholder 3"/>
          <p:cNvSpPr>
            <a:spLocks noGrp="1"/>
          </p:cNvSpPr>
          <p:nvPr>
            <p:ph type="sldNum" sz="quarter" idx="5"/>
          </p:nvPr>
        </p:nvSpPr>
        <p:spPr/>
        <p:txBody>
          <a:bodyPr/>
          <a:lstStyle/>
          <a:p>
            <a:fld id="{F7B6C122-9237-1B4C-86A9-BDCC3B334599}" type="slidenum">
              <a:rPr lang="en-US" smtClean="0"/>
              <a:t>9</a:t>
            </a:fld>
            <a:endParaRPr lang="en-US"/>
          </a:p>
        </p:txBody>
      </p:sp>
    </p:spTree>
    <p:extLst>
      <p:ext uri="{BB962C8B-B14F-4D97-AF65-F5344CB8AC3E}">
        <p14:creationId xmlns:p14="http://schemas.microsoft.com/office/powerpoint/2010/main" val="4213110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B6C122-9237-1B4C-86A9-BDCC3B334599}" type="slidenum">
              <a:rPr lang="en-US" smtClean="0"/>
              <a:t>30</a:t>
            </a:fld>
            <a:endParaRPr lang="en-US"/>
          </a:p>
        </p:txBody>
      </p:sp>
    </p:spTree>
    <p:extLst>
      <p:ext uri="{BB962C8B-B14F-4D97-AF65-F5344CB8AC3E}">
        <p14:creationId xmlns:p14="http://schemas.microsoft.com/office/powerpoint/2010/main" val="411913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B6C122-9237-1B4C-86A9-BDCC3B334599}" type="slidenum">
              <a:rPr lang="en-US" smtClean="0"/>
              <a:t>31</a:t>
            </a:fld>
            <a:endParaRPr lang="en-US"/>
          </a:p>
        </p:txBody>
      </p:sp>
    </p:spTree>
    <p:extLst>
      <p:ext uri="{BB962C8B-B14F-4D97-AF65-F5344CB8AC3E}">
        <p14:creationId xmlns:p14="http://schemas.microsoft.com/office/powerpoint/2010/main" val="101223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Img</a:t>
            </a:r>
            <a:r>
              <a:rPr lang="en-US" dirty="0"/>
              <a:t>: https://</a:t>
            </a:r>
            <a:r>
              <a:rPr lang="en-US" dirty="0" err="1"/>
              <a:t>www.facebook.com</a:t>
            </a:r>
            <a:r>
              <a:rPr lang="en-US" dirty="0"/>
              <a:t>/</a:t>
            </a:r>
            <a:r>
              <a:rPr lang="en-US" dirty="0" err="1"/>
              <a:t>hadox.human.networks</a:t>
            </a:r>
            <a:r>
              <a:rPr lang="en-US" dirty="0"/>
              <a:t>/photos/a.1649969678385513/3666876450028149/?type=3</a:t>
            </a:r>
          </a:p>
        </p:txBody>
      </p:sp>
      <p:sp>
        <p:nvSpPr>
          <p:cNvPr id="4" name="Slide Number Placeholder 3"/>
          <p:cNvSpPr>
            <a:spLocks noGrp="1"/>
          </p:cNvSpPr>
          <p:nvPr>
            <p:ph type="sldNum" sz="quarter" idx="5"/>
          </p:nvPr>
        </p:nvSpPr>
        <p:spPr/>
        <p:txBody>
          <a:bodyPr/>
          <a:lstStyle/>
          <a:p>
            <a:fld id="{F7B6C122-9237-1B4C-86A9-BDCC3B334599}" type="slidenum">
              <a:rPr lang="en-US" smtClean="0"/>
              <a:t>11</a:t>
            </a:fld>
            <a:endParaRPr lang="en-US"/>
          </a:p>
        </p:txBody>
      </p:sp>
    </p:spTree>
    <p:extLst>
      <p:ext uri="{BB962C8B-B14F-4D97-AF65-F5344CB8AC3E}">
        <p14:creationId xmlns:p14="http://schemas.microsoft.com/office/powerpoint/2010/main" val="2565806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
            </a:r>
          </a:p>
          <a:p>
            <a:r>
              <a:rPr lang="en-US" dirty="0"/>
              <a:t>https://</a:t>
            </a:r>
            <a:r>
              <a:rPr lang="en-US" dirty="0" err="1"/>
              <a:t>i.imgur.com</a:t>
            </a:r>
            <a:r>
              <a:rPr lang="en-US" dirty="0"/>
              <a:t>/</a:t>
            </a:r>
            <a:r>
              <a:rPr lang="en-US" dirty="0" err="1"/>
              <a:t>PQqYGaW.png</a:t>
            </a:r>
            <a:endParaRPr lang="en-US" dirty="0"/>
          </a:p>
          <a:p>
            <a:r>
              <a:rPr lang="en-US" dirty="0"/>
              <a:t>https://</a:t>
            </a:r>
            <a:r>
              <a:rPr lang="en-US" dirty="0" err="1"/>
              <a:t>www.javatpoint.com</a:t>
            </a:r>
            <a:r>
              <a:rPr lang="en-US" dirty="0"/>
              <a:t>/classification-algorithm-in-machine-learning</a:t>
            </a:r>
          </a:p>
        </p:txBody>
      </p:sp>
      <p:sp>
        <p:nvSpPr>
          <p:cNvPr id="4" name="Slide Number Placeholder 3"/>
          <p:cNvSpPr>
            <a:spLocks noGrp="1"/>
          </p:cNvSpPr>
          <p:nvPr>
            <p:ph type="sldNum" sz="quarter" idx="5"/>
          </p:nvPr>
        </p:nvSpPr>
        <p:spPr/>
        <p:txBody>
          <a:bodyPr/>
          <a:lstStyle/>
          <a:p>
            <a:fld id="{F7B6C122-9237-1B4C-86A9-BDCC3B334599}" type="slidenum">
              <a:rPr lang="en-US" smtClean="0"/>
              <a:t>16</a:t>
            </a:fld>
            <a:endParaRPr lang="en-US"/>
          </a:p>
        </p:txBody>
      </p:sp>
    </p:spTree>
    <p:extLst>
      <p:ext uri="{BB962C8B-B14F-4D97-AF65-F5344CB8AC3E}">
        <p14:creationId xmlns:p14="http://schemas.microsoft.com/office/powerpoint/2010/main" val="3617241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a:t>
            </a:r>
          </a:p>
          <a:p>
            <a:r>
              <a:rPr lang="en-US" dirty="0"/>
              <a:t>https://</a:t>
            </a:r>
            <a:r>
              <a:rPr lang="en-US" dirty="0" err="1"/>
              <a:t>www.cnet.com</a:t>
            </a:r>
            <a:r>
              <a:rPr lang="en-US" dirty="0"/>
              <a:t>/news/now-you-can-tell-</a:t>
            </a:r>
            <a:r>
              <a:rPr lang="en-US" dirty="0" err="1"/>
              <a:t>facebook</a:t>
            </a:r>
            <a:r>
              <a:rPr lang="en-US" dirty="0"/>
              <a:t>-not-to-recognize-your-face/</a:t>
            </a:r>
          </a:p>
          <a:p>
            <a:r>
              <a:rPr lang="en-US" dirty="0"/>
              <a:t>http://</a:t>
            </a:r>
            <a:r>
              <a:rPr lang="en-US" dirty="0" err="1"/>
              <a:t>introtodeeplearning.com</a:t>
            </a:r>
            <a:r>
              <a:rPr lang="en-US" dirty="0"/>
              <a:t>/slides/6S191_MIT_DeepLearning_L1.pdf</a:t>
            </a:r>
          </a:p>
        </p:txBody>
      </p:sp>
      <p:sp>
        <p:nvSpPr>
          <p:cNvPr id="4" name="Slide Number Placeholder 3"/>
          <p:cNvSpPr>
            <a:spLocks noGrp="1"/>
          </p:cNvSpPr>
          <p:nvPr>
            <p:ph type="sldNum" sz="quarter" idx="5"/>
          </p:nvPr>
        </p:nvSpPr>
        <p:spPr/>
        <p:txBody>
          <a:bodyPr/>
          <a:lstStyle/>
          <a:p>
            <a:fld id="{F7B6C122-9237-1B4C-86A9-BDCC3B334599}" type="slidenum">
              <a:rPr lang="en-US" smtClean="0"/>
              <a:t>17</a:t>
            </a:fld>
            <a:endParaRPr lang="en-US"/>
          </a:p>
        </p:txBody>
      </p:sp>
    </p:spTree>
    <p:extLst>
      <p:ext uri="{BB962C8B-B14F-4D97-AF65-F5344CB8AC3E}">
        <p14:creationId xmlns:p14="http://schemas.microsoft.com/office/powerpoint/2010/main" val="4279382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a:t>
            </a:r>
          </a:p>
          <a:p>
            <a:r>
              <a:rPr lang="en-US" dirty="0"/>
              <a:t>https://</a:t>
            </a:r>
            <a:r>
              <a:rPr lang="en-US" dirty="0" err="1"/>
              <a:t>medium.com</a:t>
            </a:r>
            <a:r>
              <a:rPr lang="en-US" dirty="0"/>
              <a:t>/</a:t>
            </a:r>
            <a:r>
              <a:rPr lang="en-US" dirty="0" err="1"/>
              <a:t>diaryofawannapreneur</a:t>
            </a:r>
            <a:r>
              <a:rPr lang="en-US" dirty="0"/>
              <a:t>/deep-learning-for-computer-vision-for-the-average-person-861661d8aa61</a:t>
            </a:r>
          </a:p>
        </p:txBody>
      </p:sp>
      <p:sp>
        <p:nvSpPr>
          <p:cNvPr id="4" name="Slide Number Placeholder 3"/>
          <p:cNvSpPr>
            <a:spLocks noGrp="1"/>
          </p:cNvSpPr>
          <p:nvPr>
            <p:ph type="sldNum" sz="quarter" idx="5"/>
          </p:nvPr>
        </p:nvSpPr>
        <p:spPr/>
        <p:txBody>
          <a:bodyPr/>
          <a:lstStyle/>
          <a:p>
            <a:fld id="{F7B6C122-9237-1B4C-86A9-BDCC3B334599}" type="slidenum">
              <a:rPr lang="en-US" smtClean="0"/>
              <a:t>19</a:t>
            </a:fld>
            <a:endParaRPr lang="en-US"/>
          </a:p>
        </p:txBody>
      </p:sp>
    </p:spTree>
    <p:extLst>
      <p:ext uri="{BB962C8B-B14F-4D97-AF65-F5344CB8AC3E}">
        <p14:creationId xmlns:p14="http://schemas.microsoft.com/office/powerpoint/2010/main" val="3649331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ref: https://</a:t>
            </a:r>
            <a:r>
              <a:rPr lang="en-US" dirty="0" err="1"/>
              <a:t>www.quantib.com</a:t>
            </a:r>
            <a:r>
              <a:rPr lang="en-US" dirty="0"/>
              <a:t>/</a:t>
            </a:r>
            <a:r>
              <a:rPr lang="en-US" dirty="0" err="1"/>
              <a:t>hs</a:t>
            </a:r>
            <a:r>
              <a:rPr lang="en-US" dirty="0"/>
              <a:t>-fs/</a:t>
            </a:r>
            <a:r>
              <a:rPr lang="en-US" dirty="0" err="1"/>
              <a:t>hubfs</a:t>
            </a:r>
            <a:r>
              <a:rPr lang="en-US" dirty="0"/>
              <a:t>/assets/pillar%20pages/The%20ultimate%20guide%20to%20AI%20in%20radiology/images/Pillar%20page%20-%20figure%201-7-min.png?width=1908&amp;name=Pillar%20page%20-%20figure%201-7-min.png</a:t>
            </a:r>
          </a:p>
        </p:txBody>
      </p:sp>
      <p:sp>
        <p:nvSpPr>
          <p:cNvPr id="4" name="Slide Number Placeholder 3"/>
          <p:cNvSpPr>
            <a:spLocks noGrp="1"/>
          </p:cNvSpPr>
          <p:nvPr>
            <p:ph type="sldNum" sz="quarter" idx="5"/>
          </p:nvPr>
        </p:nvSpPr>
        <p:spPr/>
        <p:txBody>
          <a:bodyPr/>
          <a:lstStyle/>
          <a:p>
            <a:fld id="{F7B6C122-9237-1B4C-86A9-BDCC3B334599}" type="slidenum">
              <a:rPr lang="en-US" smtClean="0"/>
              <a:t>20</a:t>
            </a:fld>
            <a:endParaRPr lang="en-US"/>
          </a:p>
        </p:txBody>
      </p:sp>
    </p:spTree>
    <p:extLst>
      <p:ext uri="{BB962C8B-B14F-4D97-AF65-F5344CB8AC3E}">
        <p14:creationId xmlns:p14="http://schemas.microsoft.com/office/powerpoint/2010/main" val="1834256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B6C122-9237-1B4C-86A9-BDCC3B334599}" type="slidenum">
              <a:rPr lang="en-US" smtClean="0"/>
              <a:t>21</a:t>
            </a:fld>
            <a:endParaRPr lang="en-US"/>
          </a:p>
        </p:txBody>
      </p:sp>
    </p:spTree>
    <p:extLst>
      <p:ext uri="{BB962C8B-B14F-4D97-AF65-F5344CB8AC3E}">
        <p14:creationId xmlns:p14="http://schemas.microsoft.com/office/powerpoint/2010/main" val="817171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https://</a:t>
            </a:r>
            <a:r>
              <a:rPr lang="en-US" dirty="0" err="1"/>
              <a:t>i.ytimg.com</a:t>
            </a:r>
            <a:r>
              <a:rPr lang="en-US" dirty="0"/>
              <a:t>/vi/j4xgkjWlfL4/</a:t>
            </a:r>
            <a:r>
              <a:rPr lang="en-US" dirty="0" err="1"/>
              <a:t>maxresdefault.jpg</a:t>
            </a:r>
            <a:endParaRPr lang="en-US" dirty="0"/>
          </a:p>
        </p:txBody>
      </p:sp>
      <p:sp>
        <p:nvSpPr>
          <p:cNvPr id="4" name="Slide Number Placeholder 3"/>
          <p:cNvSpPr>
            <a:spLocks noGrp="1"/>
          </p:cNvSpPr>
          <p:nvPr>
            <p:ph type="sldNum" sz="quarter" idx="5"/>
          </p:nvPr>
        </p:nvSpPr>
        <p:spPr/>
        <p:txBody>
          <a:bodyPr/>
          <a:lstStyle/>
          <a:p>
            <a:fld id="{F7B6C122-9237-1B4C-86A9-BDCC3B334599}" type="slidenum">
              <a:rPr lang="en-US" smtClean="0"/>
              <a:t>25</a:t>
            </a:fld>
            <a:endParaRPr lang="en-US"/>
          </a:p>
        </p:txBody>
      </p:sp>
    </p:spTree>
    <p:extLst>
      <p:ext uri="{BB962C8B-B14F-4D97-AF65-F5344CB8AC3E}">
        <p14:creationId xmlns:p14="http://schemas.microsoft.com/office/powerpoint/2010/main" val="815989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B6C122-9237-1B4C-86A9-BDCC3B334599}" type="slidenum">
              <a:rPr lang="en-US" smtClean="0"/>
              <a:t>29</a:t>
            </a:fld>
            <a:endParaRPr lang="en-US"/>
          </a:p>
        </p:txBody>
      </p:sp>
    </p:spTree>
    <p:extLst>
      <p:ext uri="{BB962C8B-B14F-4D97-AF65-F5344CB8AC3E}">
        <p14:creationId xmlns:p14="http://schemas.microsoft.com/office/powerpoint/2010/main" val="3986497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3F2BBE8-358E-3E42-80F6-B06AFC89177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C08A4B57-4167-CE42-B589-B6192CEC7A49}" type="datetimeFigureOut">
              <a:rPr lang="en-IN"/>
              <a:pPr>
                <a:defRPr/>
              </a:pPr>
              <a:t>31/08/21</a:t>
            </a:fld>
            <a:endParaRPr lang="en-IN"/>
          </a:p>
        </p:txBody>
      </p:sp>
      <p:sp>
        <p:nvSpPr>
          <p:cNvPr id="5" name="Footer Placeholder 4">
            <a:extLst>
              <a:ext uri="{FF2B5EF4-FFF2-40B4-BE49-F238E27FC236}">
                <a16:creationId xmlns:a16="http://schemas.microsoft.com/office/drawing/2014/main" id="{0A018239-3E08-1F43-8AD8-C3F639756FD9}"/>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IN"/>
          </a:p>
        </p:txBody>
      </p:sp>
      <p:sp>
        <p:nvSpPr>
          <p:cNvPr id="6" name="Slide Number Placeholder 5">
            <a:extLst>
              <a:ext uri="{FF2B5EF4-FFF2-40B4-BE49-F238E27FC236}">
                <a16:creationId xmlns:a16="http://schemas.microsoft.com/office/drawing/2014/main" id="{03465356-AC0B-2643-8997-603D2A87C829}"/>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ABF7408D-1CA9-734D-9462-A7CD939FFA80}" type="slidenum">
              <a:rPr lang="en-IN" altLang="en-US"/>
              <a:pPr>
                <a:defRPr/>
              </a:pPr>
              <a:t>‹#›</a:t>
            </a:fld>
            <a:endParaRPr lang="en-IN" altLang="en-US"/>
          </a:p>
        </p:txBody>
      </p:sp>
    </p:spTree>
    <p:extLst>
      <p:ext uri="{BB962C8B-B14F-4D97-AF65-F5344CB8AC3E}">
        <p14:creationId xmlns:p14="http://schemas.microsoft.com/office/powerpoint/2010/main" val="1540567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CA223D-1640-A84A-862B-85AABCDDEB47}"/>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1DCC4E21-EADA-7A4A-BD41-C86355531802}" type="datetimeFigureOut">
              <a:rPr lang="en-IN"/>
              <a:pPr>
                <a:defRPr/>
              </a:pPr>
              <a:t>31/08/21</a:t>
            </a:fld>
            <a:endParaRPr lang="en-IN"/>
          </a:p>
        </p:txBody>
      </p:sp>
      <p:sp>
        <p:nvSpPr>
          <p:cNvPr id="5" name="Footer Placeholder 4">
            <a:extLst>
              <a:ext uri="{FF2B5EF4-FFF2-40B4-BE49-F238E27FC236}">
                <a16:creationId xmlns:a16="http://schemas.microsoft.com/office/drawing/2014/main" id="{E3A4CB39-BFAF-A449-95B7-864A9434B2A6}"/>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IN"/>
          </a:p>
        </p:txBody>
      </p:sp>
      <p:sp>
        <p:nvSpPr>
          <p:cNvPr id="6" name="Slide Number Placeholder 5">
            <a:extLst>
              <a:ext uri="{FF2B5EF4-FFF2-40B4-BE49-F238E27FC236}">
                <a16:creationId xmlns:a16="http://schemas.microsoft.com/office/drawing/2014/main" id="{CA96AEC4-8E5B-AA48-88CE-6DB036EC44E5}"/>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A1DD6B17-5360-E84E-9425-4317EDEFA0BC}" type="slidenum">
              <a:rPr lang="en-IN" altLang="en-US"/>
              <a:pPr>
                <a:defRPr/>
              </a:pPr>
              <a:t>‹#›</a:t>
            </a:fld>
            <a:endParaRPr lang="en-IN" altLang="en-US"/>
          </a:p>
        </p:txBody>
      </p:sp>
    </p:spTree>
    <p:extLst>
      <p:ext uri="{BB962C8B-B14F-4D97-AF65-F5344CB8AC3E}">
        <p14:creationId xmlns:p14="http://schemas.microsoft.com/office/powerpoint/2010/main" val="2158288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78685D-B0BE-6D44-BD05-EC54E64C7397}"/>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A4168999-C2A6-424E-B5AE-F19D72687D5C}" type="datetimeFigureOut">
              <a:rPr lang="en-IN"/>
              <a:pPr>
                <a:defRPr/>
              </a:pPr>
              <a:t>31/08/21</a:t>
            </a:fld>
            <a:endParaRPr lang="en-IN"/>
          </a:p>
        </p:txBody>
      </p:sp>
      <p:sp>
        <p:nvSpPr>
          <p:cNvPr id="5" name="Footer Placeholder 4">
            <a:extLst>
              <a:ext uri="{FF2B5EF4-FFF2-40B4-BE49-F238E27FC236}">
                <a16:creationId xmlns:a16="http://schemas.microsoft.com/office/drawing/2014/main" id="{1F4D92EC-45B9-5A41-858E-7E035BE3B251}"/>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IN"/>
          </a:p>
        </p:txBody>
      </p:sp>
      <p:sp>
        <p:nvSpPr>
          <p:cNvPr id="6" name="Slide Number Placeholder 5">
            <a:extLst>
              <a:ext uri="{FF2B5EF4-FFF2-40B4-BE49-F238E27FC236}">
                <a16:creationId xmlns:a16="http://schemas.microsoft.com/office/drawing/2014/main" id="{551FBE8A-D802-AF45-818E-81DD1EEF42B1}"/>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81FFD40-B588-724E-A682-FD1F06C0FB69}" type="slidenum">
              <a:rPr lang="en-IN" altLang="en-US"/>
              <a:pPr>
                <a:defRPr/>
              </a:pPr>
              <a:t>‹#›</a:t>
            </a:fld>
            <a:endParaRPr lang="en-IN" altLang="en-US"/>
          </a:p>
        </p:txBody>
      </p:sp>
    </p:spTree>
    <p:extLst>
      <p:ext uri="{BB962C8B-B14F-4D97-AF65-F5344CB8AC3E}">
        <p14:creationId xmlns:p14="http://schemas.microsoft.com/office/powerpoint/2010/main" val="779709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669F06-4F56-9F44-BE10-22E2CF3E3611}"/>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90C1367D-F3E4-694E-8C7B-F868B0BD9F7D}" type="datetimeFigureOut">
              <a:rPr lang="en-IN"/>
              <a:pPr>
                <a:defRPr/>
              </a:pPr>
              <a:t>31/08/21</a:t>
            </a:fld>
            <a:endParaRPr lang="en-IN"/>
          </a:p>
        </p:txBody>
      </p:sp>
      <p:sp>
        <p:nvSpPr>
          <p:cNvPr id="5" name="Footer Placeholder 4">
            <a:extLst>
              <a:ext uri="{FF2B5EF4-FFF2-40B4-BE49-F238E27FC236}">
                <a16:creationId xmlns:a16="http://schemas.microsoft.com/office/drawing/2014/main" id="{902B4ADB-6F27-8543-BA36-E08EAC86BA18}"/>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IN"/>
          </a:p>
        </p:txBody>
      </p:sp>
      <p:sp>
        <p:nvSpPr>
          <p:cNvPr id="6" name="Slide Number Placeholder 5">
            <a:extLst>
              <a:ext uri="{FF2B5EF4-FFF2-40B4-BE49-F238E27FC236}">
                <a16:creationId xmlns:a16="http://schemas.microsoft.com/office/drawing/2014/main" id="{DD5DE91B-2C26-9946-BA8E-E56F88CCE79F}"/>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59ED99A5-C064-3241-B65D-676698405AB8}" type="slidenum">
              <a:rPr lang="en-IN" altLang="en-US"/>
              <a:pPr>
                <a:defRPr/>
              </a:pPr>
              <a:t>‹#›</a:t>
            </a:fld>
            <a:endParaRPr lang="en-IN" altLang="en-US"/>
          </a:p>
        </p:txBody>
      </p:sp>
    </p:spTree>
    <p:extLst>
      <p:ext uri="{BB962C8B-B14F-4D97-AF65-F5344CB8AC3E}">
        <p14:creationId xmlns:p14="http://schemas.microsoft.com/office/powerpoint/2010/main" val="3333630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8BA63B-C6D8-CD4F-9621-BD444D12073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C69EAAD0-6F79-674F-A459-2A4E670B5107}" type="datetimeFigureOut">
              <a:rPr lang="en-IN"/>
              <a:pPr>
                <a:defRPr/>
              </a:pPr>
              <a:t>31/08/21</a:t>
            </a:fld>
            <a:endParaRPr lang="en-IN"/>
          </a:p>
        </p:txBody>
      </p:sp>
      <p:sp>
        <p:nvSpPr>
          <p:cNvPr id="5" name="Footer Placeholder 4">
            <a:extLst>
              <a:ext uri="{FF2B5EF4-FFF2-40B4-BE49-F238E27FC236}">
                <a16:creationId xmlns:a16="http://schemas.microsoft.com/office/drawing/2014/main" id="{1F91D88F-8753-2A43-BD4F-D3527D60B6ED}"/>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IN"/>
          </a:p>
        </p:txBody>
      </p:sp>
      <p:sp>
        <p:nvSpPr>
          <p:cNvPr id="6" name="Slide Number Placeholder 5">
            <a:extLst>
              <a:ext uri="{FF2B5EF4-FFF2-40B4-BE49-F238E27FC236}">
                <a16:creationId xmlns:a16="http://schemas.microsoft.com/office/drawing/2014/main" id="{FB16554F-B57D-9A44-8052-D783FDF9447E}"/>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AD72585-43CD-894C-B21F-2EC7EEAFF271}" type="slidenum">
              <a:rPr lang="en-IN" altLang="en-US"/>
              <a:pPr>
                <a:defRPr/>
              </a:pPr>
              <a:t>‹#›</a:t>
            </a:fld>
            <a:endParaRPr lang="en-IN" altLang="en-US"/>
          </a:p>
        </p:txBody>
      </p:sp>
    </p:spTree>
    <p:extLst>
      <p:ext uri="{BB962C8B-B14F-4D97-AF65-F5344CB8AC3E}">
        <p14:creationId xmlns:p14="http://schemas.microsoft.com/office/powerpoint/2010/main" val="1321935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3">
            <a:extLst>
              <a:ext uri="{FF2B5EF4-FFF2-40B4-BE49-F238E27FC236}">
                <a16:creationId xmlns:a16="http://schemas.microsoft.com/office/drawing/2014/main" id="{2F0BC042-0208-D14A-B10D-465E8BC7E5F2}"/>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A90AB618-4776-8A4F-8E93-40505B5F7E02}" type="datetimeFigureOut">
              <a:rPr lang="en-IN"/>
              <a:pPr>
                <a:defRPr/>
              </a:pPr>
              <a:t>31/08/21</a:t>
            </a:fld>
            <a:endParaRPr lang="en-IN"/>
          </a:p>
        </p:txBody>
      </p:sp>
      <p:sp>
        <p:nvSpPr>
          <p:cNvPr id="6" name="Footer Placeholder 4">
            <a:extLst>
              <a:ext uri="{FF2B5EF4-FFF2-40B4-BE49-F238E27FC236}">
                <a16:creationId xmlns:a16="http://schemas.microsoft.com/office/drawing/2014/main" id="{146B6415-5820-D044-BB46-99F99F7C68E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IN"/>
          </a:p>
        </p:txBody>
      </p:sp>
      <p:sp>
        <p:nvSpPr>
          <p:cNvPr id="7" name="Slide Number Placeholder 5">
            <a:extLst>
              <a:ext uri="{FF2B5EF4-FFF2-40B4-BE49-F238E27FC236}">
                <a16:creationId xmlns:a16="http://schemas.microsoft.com/office/drawing/2014/main" id="{AC31CB42-B56B-FA44-A0D7-6E0A8AE2A862}"/>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594A8921-770B-6944-BD23-9B050DB27AE4}" type="slidenum">
              <a:rPr lang="en-IN" altLang="en-US"/>
              <a:pPr>
                <a:defRPr/>
              </a:pPr>
              <a:t>‹#›</a:t>
            </a:fld>
            <a:endParaRPr lang="en-IN" altLang="en-US"/>
          </a:p>
        </p:txBody>
      </p:sp>
    </p:spTree>
    <p:extLst>
      <p:ext uri="{BB962C8B-B14F-4D97-AF65-F5344CB8AC3E}">
        <p14:creationId xmlns:p14="http://schemas.microsoft.com/office/powerpoint/2010/main" val="436992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3">
            <a:extLst>
              <a:ext uri="{FF2B5EF4-FFF2-40B4-BE49-F238E27FC236}">
                <a16:creationId xmlns:a16="http://schemas.microsoft.com/office/drawing/2014/main" id="{12348693-F298-3C44-8FA8-431DD98F905D}"/>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BC8AD323-7E93-8242-BE3F-5CAB7006657F}" type="datetimeFigureOut">
              <a:rPr lang="en-IN"/>
              <a:pPr>
                <a:defRPr/>
              </a:pPr>
              <a:t>31/08/21</a:t>
            </a:fld>
            <a:endParaRPr lang="en-IN"/>
          </a:p>
        </p:txBody>
      </p:sp>
      <p:sp>
        <p:nvSpPr>
          <p:cNvPr id="8" name="Footer Placeholder 4">
            <a:extLst>
              <a:ext uri="{FF2B5EF4-FFF2-40B4-BE49-F238E27FC236}">
                <a16:creationId xmlns:a16="http://schemas.microsoft.com/office/drawing/2014/main" id="{CB902BD5-97F3-2C4D-B8AF-BE51A840C98B}"/>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IN"/>
          </a:p>
        </p:txBody>
      </p:sp>
      <p:sp>
        <p:nvSpPr>
          <p:cNvPr id="9" name="Slide Number Placeholder 5">
            <a:extLst>
              <a:ext uri="{FF2B5EF4-FFF2-40B4-BE49-F238E27FC236}">
                <a16:creationId xmlns:a16="http://schemas.microsoft.com/office/drawing/2014/main" id="{D0514792-F410-A24A-B181-61BC1146302C}"/>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4548BEE7-487F-5F4A-9298-0C69668BEB38}" type="slidenum">
              <a:rPr lang="en-IN" altLang="en-US"/>
              <a:pPr>
                <a:defRPr/>
              </a:pPr>
              <a:t>‹#›</a:t>
            </a:fld>
            <a:endParaRPr lang="en-IN" altLang="en-US"/>
          </a:p>
        </p:txBody>
      </p:sp>
    </p:spTree>
    <p:extLst>
      <p:ext uri="{BB962C8B-B14F-4D97-AF65-F5344CB8AC3E}">
        <p14:creationId xmlns:p14="http://schemas.microsoft.com/office/powerpoint/2010/main" val="1842765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3">
            <a:extLst>
              <a:ext uri="{FF2B5EF4-FFF2-40B4-BE49-F238E27FC236}">
                <a16:creationId xmlns:a16="http://schemas.microsoft.com/office/drawing/2014/main" id="{DE5E2601-7B92-3147-8DDB-767ACCA8DD01}"/>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80752406-008C-124A-B01C-0E38F02D56D3}" type="datetimeFigureOut">
              <a:rPr lang="en-IN"/>
              <a:pPr>
                <a:defRPr/>
              </a:pPr>
              <a:t>31/08/21</a:t>
            </a:fld>
            <a:endParaRPr lang="en-IN"/>
          </a:p>
        </p:txBody>
      </p:sp>
      <p:sp>
        <p:nvSpPr>
          <p:cNvPr id="4" name="Footer Placeholder 4">
            <a:extLst>
              <a:ext uri="{FF2B5EF4-FFF2-40B4-BE49-F238E27FC236}">
                <a16:creationId xmlns:a16="http://schemas.microsoft.com/office/drawing/2014/main" id="{2648996C-A83E-3D44-9A15-C80A773A91B8}"/>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IN"/>
          </a:p>
        </p:txBody>
      </p:sp>
      <p:sp>
        <p:nvSpPr>
          <p:cNvPr id="5" name="Slide Number Placeholder 5">
            <a:extLst>
              <a:ext uri="{FF2B5EF4-FFF2-40B4-BE49-F238E27FC236}">
                <a16:creationId xmlns:a16="http://schemas.microsoft.com/office/drawing/2014/main" id="{544D1A5E-3131-7044-823B-469458D56057}"/>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4B8D842-F0BF-AE4B-AE5A-332E8AE2798A}" type="slidenum">
              <a:rPr lang="en-IN" altLang="en-US"/>
              <a:pPr>
                <a:defRPr/>
              </a:pPr>
              <a:t>‹#›</a:t>
            </a:fld>
            <a:endParaRPr lang="en-IN" altLang="en-US"/>
          </a:p>
        </p:txBody>
      </p:sp>
    </p:spTree>
    <p:extLst>
      <p:ext uri="{BB962C8B-B14F-4D97-AF65-F5344CB8AC3E}">
        <p14:creationId xmlns:p14="http://schemas.microsoft.com/office/powerpoint/2010/main" val="2291625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150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E2E55DE6-D7B6-F04F-B65B-E612EFEDCD5A}"/>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B7C36160-272E-7A45-9110-4CC3AEA35848}" type="datetimeFigureOut">
              <a:rPr lang="en-IN"/>
              <a:pPr>
                <a:defRPr/>
              </a:pPr>
              <a:t>31/08/21</a:t>
            </a:fld>
            <a:endParaRPr lang="en-IN"/>
          </a:p>
        </p:txBody>
      </p:sp>
      <p:sp>
        <p:nvSpPr>
          <p:cNvPr id="6" name="Footer Placeholder 4">
            <a:extLst>
              <a:ext uri="{FF2B5EF4-FFF2-40B4-BE49-F238E27FC236}">
                <a16:creationId xmlns:a16="http://schemas.microsoft.com/office/drawing/2014/main" id="{BA87D22E-07C1-3B4E-B4EB-939382A77C3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IN"/>
          </a:p>
        </p:txBody>
      </p:sp>
      <p:sp>
        <p:nvSpPr>
          <p:cNvPr id="7" name="Slide Number Placeholder 5">
            <a:extLst>
              <a:ext uri="{FF2B5EF4-FFF2-40B4-BE49-F238E27FC236}">
                <a16:creationId xmlns:a16="http://schemas.microsoft.com/office/drawing/2014/main" id="{2E256113-9396-3641-99B3-2E7D5F225D5A}"/>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E04422C8-E135-704D-9974-7DF536177196}" type="slidenum">
              <a:rPr lang="en-IN" altLang="en-US"/>
              <a:pPr>
                <a:defRPr/>
              </a:pPr>
              <a:t>‹#›</a:t>
            </a:fld>
            <a:endParaRPr lang="en-IN" altLang="en-US"/>
          </a:p>
        </p:txBody>
      </p:sp>
    </p:spTree>
    <p:extLst>
      <p:ext uri="{BB962C8B-B14F-4D97-AF65-F5344CB8AC3E}">
        <p14:creationId xmlns:p14="http://schemas.microsoft.com/office/powerpoint/2010/main" val="1151469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EF19A5E3-B98D-C14E-A9D6-C586CB36BB8A}"/>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fld id="{A3A2D19D-0B6D-2E4E-A154-210894344B6C}" type="datetimeFigureOut">
              <a:rPr lang="en-IN"/>
              <a:pPr>
                <a:defRPr/>
              </a:pPr>
              <a:t>31/08/21</a:t>
            </a:fld>
            <a:endParaRPr lang="en-IN"/>
          </a:p>
        </p:txBody>
      </p:sp>
      <p:sp>
        <p:nvSpPr>
          <p:cNvPr id="6" name="Footer Placeholder 4">
            <a:extLst>
              <a:ext uri="{FF2B5EF4-FFF2-40B4-BE49-F238E27FC236}">
                <a16:creationId xmlns:a16="http://schemas.microsoft.com/office/drawing/2014/main" id="{190AF5B7-EB1A-EE4F-B0EA-19039FE1E647}"/>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IN"/>
          </a:p>
        </p:txBody>
      </p:sp>
      <p:sp>
        <p:nvSpPr>
          <p:cNvPr id="7" name="Slide Number Placeholder 5">
            <a:extLst>
              <a:ext uri="{FF2B5EF4-FFF2-40B4-BE49-F238E27FC236}">
                <a16:creationId xmlns:a16="http://schemas.microsoft.com/office/drawing/2014/main" id="{13859650-9C18-8541-BA45-4B080411A7CC}"/>
              </a:ext>
            </a:extLst>
          </p:cNvPr>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ADA71862-44E2-C943-87B3-966BFF6546F5}" type="slidenum">
              <a:rPr lang="en-IN" altLang="en-US"/>
              <a:pPr>
                <a:defRPr/>
              </a:pPr>
              <a:t>‹#›</a:t>
            </a:fld>
            <a:endParaRPr lang="en-IN" altLang="en-US"/>
          </a:p>
        </p:txBody>
      </p:sp>
    </p:spTree>
    <p:extLst>
      <p:ext uri="{BB962C8B-B14F-4D97-AF65-F5344CB8AC3E}">
        <p14:creationId xmlns:p14="http://schemas.microsoft.com/office/powerpoint/2010/main" val="4124615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DED588-777A-DA44-B05C-2BF49F040846}"/>
              </a:ext>
            </a:extLst>
          </p:cNvPr>
          <p:cNvSpPr/>
          <p:nvPr userDrawn="1"/>
        </p:nvSpPr>
        <p:spPr>
          <a:xfrm>
            <a:off x="0" y="6308725"/>
            <a:ext cx="12192000" cy="549275"/>
          </a:xfrm>
          <a:prstGeom prst="rect">
            <a:avLst/>
          </a:prstGeom>
          <a:solidFill>
            <a:srgbClr val="4B0A0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8" name="Title 1">
            <a:extLst>
              <a:ext uri="{FF2B5EF4-FFF2-40B4-BE49-F238E27FC236}">
                <a16:creationId xmlns:a16="http://schemas.microsoft.com/office/drawing/2014/main" id="{7FE8C026-1E98-4A49-976D-E43CC30A2554}"/>
              </a:ext>
            </a:extLst>
          </p:cNvPr>
          <p:cNvSpPr txBox="1">
            <a:spLocks/>
          </p:cNvSpPr>
          <p:nvPr userDrawn="1"/>
        </p:nvSpPr>
        <p:spPr>
          <a:xfrm>
            <a:off x="565150" y="6472238"/>
            <a:ext cx="2036763" cy="222250"/>
          </a:xfrm>
          <a:prstGeom prst="rect">
            <a:avLst/>
          </a:prstGeom>
        </p:spPr>
        <p:txBody>
          <a:bodyPr lIns="0" tIns="0" rIns="0" bIns="0" anchor="ctr">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auto">
              <a:spcAft>
                <a:spcPts val="0"/>
              </a:spcAft>
              <a:defRPr/>
            </a:pPr>
            <a:r>
              <a:rPr lang="en-US" sz="1600" b="1" dirty="0">
                <a:solidFill>
                  <a:schemeClr val="bg1"/>
                </a:solidFill>
              </a:rPr>
              <a:t>www.onlinemanipal.com</a:t>
            </a:r>
          </a:p>
        </p:txBody>
      </p:sp>
      <p:sp>
        <p:nvSpPr>
          <p:cNvPr id="9" name="Title 1">
            <a:extLst>
              <a:ext uri="{FF2B5EF4-FFF2-40B4-BE49-F238E27FC236}">
                <a16:creationId xmlns:a16="http://schemas.microsoft.com/office/drawing/2014/main" id="{436B7C3D-095D-6D45-8CA8-486194876022}"/>
              </a:ext>
            </a:extLst>
          </p:cNvPr>
          <p:cNvSpPr txBox="1">
            <a:spLocks/>
          </p:cNvSpPr>
          <p:nvPr userDrawn="1"/>
        </p:nvSpPr>
        <p:spPr>
          <a:xfrm>
            <a:off x="9842500" y="6472238"/>
            <a:ext cx="1022350" cy="222250"/>
          </a:xfrm>
          <a:prstGeom prst="rect">
            <a:avLst/>
          </a:prstGeom>
        </p:spPr>
        <p:txBody>
          <a:bodyPr lIns="0" tIns="0" rIns="0" bIns="0" anchor="ctr">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auto">
              <a:spcAft>
                <a:spcPts val="0"/>
              </a:spcAft>
              <a:defRPr/>
            </a:pPr>
            <a:r>
              <a:rPr lang="en-US" sz="1600" b="1" dirty="0">
                <a:solidFill>
                  <a:schemeClr val="bg1"/>
                </a:solidFill>
              </a:rPr>
              <a:t>Powered by</a:t>
            </a:r>
          </a:p>
        </p:txBody>
      </p:sp>
      <p:pic>
        <p:nvPicPr>
          <p:cNvPr id="1029" name="Picture 9" descr="Logo, company name&#10;&#10;Description automatically generated">
            <a:extLst>
              <a:ext uri="{FF2B5EF4-FFF2-40B4-BE49-F238E27FC236}">
                <a16:creationId xmlns:a16="http://schemas.microsoft.com/office/drawing/2014/main" id="{AEE9386B-6CEC-2B4C-B119-2E25DC439860}"/>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l="5589" t="22073" r="4968" b="25053"/>
          <a:stretch>
            <a:fillRect/>
          </a:stretch>
        </p:blipFill>
        <p:spPr bwMode="auto">
          <a:xfrm>
            <a:off x="10864850" y="6384925"/>
            <a:ext cx="928688"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4">
            <a:extLst>
              <a:ext uri="{FF2B5EF4-FFF2-40B4-BE49-F238E27FC236}">
                <a16:creationId xmlns:a16="http://schemas.microsoft.com/office/drawing/2014/main" id="{70C3563A-6C83-B24C-BE11-7129992E9048}"/>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l="8563" t="23260" r="5460" b="26025"/>
          <a:stretch>
            <a:fillRect/>
          </a:stretch>
        </p:blipFill>
        <p:spPr bwMode="auto">
          <a:xfrm>
            <a:off x="10399713" y="260350"/>
            <a:ext cx="13938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5.tiff"/><Relationship Id="rId4" Type="http://schemas.openxmlformats.org/officeDocument/2006/relationships/image" Target="../media/image24.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2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3" descr="A large building&#10;&#10;Description automatically generated">
            <a:extLst>
              <a:ext uri="{FF2B5EF4-FFF2-40B4-BE49-F238E27FC236}">
                <a16:creationId xmlns:a16="http://schemas.microsoft.com/office/drawing/2014/main" id="{B786155E-35DC-0648-B9D8-71D051408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17" r="5875" b="20078"/>
          <a:stretch>
            <a:fillRect/>
          </a:stretch>
        </p:blipFill>
        <p:spPr bwMode="auto">
          <a:xfrm>
            <a:off x="0" y="1905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29A2178-01CE-9342-BECD-7C64D710C7C0}"/>
              </a:ext>
            </a:extLst>
          </p:cNvPr>
          <p:cNvSpPr txBox="1">
            <a:spLocks/>
          </p:cNvSpPr>
          <p:nvPr/>
        </p:nvSpPr>
        <p:spPr>
          <a:xfrm>
            <a:off x="398463" y="1365250"/>
            <a:ext cx="5419725" cy="996950"/>
          </a:xfrm>
          <a:prstGeom prst="rect">
            <a:avLst/>
          </a:prstGeom>
        </p:spPr>
        <p:txBody>
          <a:bodyPr lIns="0" tIns="0" rIns="0" bIns="0" anchor="ctr">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auto">
              <a:spcAft>
                <a:spcPts val="0"/>
              </a:spcAft>
              <a:defRPr/>
            </a:pPr>
            <a:r>
              <a:rPr lang="en-IN" sz="3600" b="1" dirty="0">
                <a:solidFill>
                  <a:schemeClr val="tx1">
                    <a:lumMod val="75000"/>
                    <a:lumOff val="25000"/>
                  </a:schemeClr>
                </a:solidFill>
              </a:rPr>
              <a:t>Introduction to AI</a:t>
            </a:r>
          </a:p>
          <a:p>
            <a:pPr algn="l" fontAlgn="auto">
              <a:spcAft>
                <a:spcPts val="0"/>
              </a:spcAft>
              <a:defRPr/>
            </a:pPr>
            <a:r>
              <a:rPr lang="en-IN" sz="3600" b="1" dirty="0">
                <a:solidFill>
                  <a:schemeClr val="tx1">
                    <a:lumMod val="75000"/>
                    <a:lumOff val="25000"/>
                  </a:schemeClr>
                </a:solidFill>
              </a:rPr>
              <a:t>And its applications</a:t>
            </a:r>
            <a:endParaRPr lang="en-US" sz="3600" b="1" dirty="0">
              <a:solidFill>
                <a:schemeClr val="tx1">
                  <a:lumMod val="75000"/>
                  <a:lumOff val="25000"/>
                </a:schemeClr>
              </a:solidFill>
            </a:endParaRPr>
          </a:p>
        </p:txBody>
      </p:sp>
      <p:sp>
        <p:nvSpPr>
          <p:cNvPr id="7" name="Title 1">
            <a:extLst>
              <a:ext uri="{FF2B5EF4-FFF2-40B4-BE49-F238E27FC236}">
                <a16:creationId xmlns:a16="http://schemas.microsoft.com/office/drawing/2014/main" id="{E1640558-2A02-4844-91B7-FAA298636EB6}"/>
              </a:ext>
            </a:extLst>
          </p:cNvPr>
          <p:cNvSpPr txBox="1">
            <a:spLocks/>
          </p:cNvSpPr>
          <p:nvPr/>
        </p:nvSpPr>
        <p:spPr>
          <a:xfrm>
            <a:off x="398463" y="2782888"/>
            <a:ext cx="3551237" cy="665162"/>
          </a:xfrm>
          <a:prstGeom prst="rect">
            <a:avLst/>
          </a:prstGeom>
        </p:spPr>
        <p:txBody>
          <a:bodyPr lIns="0" tIns="0" rIns="0" bIns="0" anchor="ctr">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auto">
              <a:spcAft>
                <a:spcPts val="0"/>
              </a:spcAft>
              <a:defRPr/>
            </a:pPr>
            <a:r>
              <a:rPr lang="en-US" sz="2400" b="1" dirty="0">
                <a:solidFill>
                  <a:schemeClr val="tx1">
                    <a:lumMod val="75000"/>
                    <a:lumOff val="25000"/>
                  </a:schemeClr>
                </a:solidFill>
              </a:rPr>
              <a:t>Dileep Kumar </a:t>
            </a:r>
            <a:r>
              <a:rPr lang="en-US" sz="2400" b="1" dirty="0" err="1">
                <a:solidFill>
                  <a:schemeClr val="tx1">
                    <a:lumMod val="75000"/>
                    <a:lumOff val="25000"/>
                  </a:schemeClr>
                </a:solidFill>
              </a:rPr>
              <a:t>Patchigolla</a:t>
            </a:r>
            <a:endParaRPr lang="en-US" sz="2400" b="1" dirty="0">
              <a:solidFill>
                <a:schemeClr val="tx1">
                  <a:lumMod val="75000"/>
                  <a:lumOff val="25000"/>
                </a:schemeClr>
              </a:solidFill>
            </a:endParaRPr>
          </a:p>
          <a:p>
            <a:pPr algn="l" fontAlgn="auto">
              <a:spcAft>
                <a:spcPts val="0"/>
              </a:spcAft>
              <a:defRPr/>
            </a:pPr>
            <a:endParaRPr lang="en-US" sz="2400" b="1" dirty="0">
              <a:solidFill>
                <a:schemeClr val="tx1">
                  <a:lumMod val="75000"/>
                  <a:lumOff val="25000"/>
                </a:schemeClr>
              </a:solidFill>
            </a:endParaRPr>
          </a:p>
        </p:txBody>
      </p:sp>
      <p:grpSp>
        <p:nvGrpSpPr>
          <p:cNvPr id="12292" name="Group 11">
            <a:extLst>
              <a:ext uri="{FF2B5EF4-FFF2-40B4-BE49-F238E27FC236}">
                <a16:creationId xmlns:a16="http://schemas.microsoft.com/office/drawing/2014/main" id="{9F8FC1FF-1E5C-5842-9631-A95279FF832D}"/>
              </a:ext>
            </a:extLst>
          </p:cNvPr>
          <p:cNvGrpSpPr>
            <a:grpSpLocks/>
          </p:cNvGrpSpPr>
          <p:nvPr/>
        </p:nvGrpSpPr>
        <p:grpSpPr bwMode="auto">
          <a:xfrm>
            <a:off x="398463" y="392113"/>
            <a:ext cx="11395075" cy="720725"/>
            <a:chOff x="269399" y="391736"/>
            <a:chExt cx="11393907" cy="720525"/>
          </a:xfrm>
        </p:grpSpPr>
        <p:pic>
          <p:nvPicPr>
            <p:cNvPr id="12294" name="Picture 4">
              <a:extLst>
                <a:ext uri="{FF2B5EF4-FFF2-40B4-BE49-F238E27FC236}">
                  <a16:creationId xmlns:a16="http://schemas.microsoft.com/office/drawing/2014/main" id="{D36CE968-823C-7E4D-90F6-4F0AA6ABC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63" t="23260" r="5460" b="26025"/>
            <a:stretch>
              <a:fillRect/>
            </a:stretch>
          </p:blipFill>
          <p:spPr bwMode="auto">
            <a:xfrm>
              <a:off x="269399" y="393729"/>
              <a:ext cx="2407126" cy="71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9" descr="Logo, company name&#10;&#10;Description automatically generated">
              <a:extLst>
                <a:ext uri="{FF2B5EF4-FFF2-40B4-BE49-F238E27FC236}">
                  <a16:creationId xmlns:a16="http://schemas.microsoft.com/office/drawing/2014/main" id="{4CEAF77B-BC75-B44C-A2EB-2DFFBCE8D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589" t="22073" r="4968" b="25053"/>
            <a:stretch>
              <a:fillRect/>
            </a:stretch>
          </p:blipFill>
          <p:spPr bwMode="auto">
            <a:xfrm>
              <a:off x="9496424" y="391736"/>
              <a:ext cx="2166882" cy="72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Box 8">
            <a:extLst>
              <a:ext uri="{FF2B5EF4-FFF2-40B4-BE49-F238E27FC236}">
                <a16:creationId xmlns:a16="http://schemas.microsoft.com/office/drawing/2014/main" id="{D7943BD8-00FD-D443-A022-3797C8ECF1F4}"/>
              </a:ext>
            </a:extLst>
          </p:cNvPr>
          <p:cNvSpPr txBox="1"/>
          <p:nvPr/>
        </p:nvSpPr>
        <p:spPr>
          <a:xfrm>
            <a:off x="300038" y="3114675"/>
            <a:ext cx="3875087" cy="757238"/>
          </a:xfrm>
          <a:prstGeom prst="rect">
            <a:avLst/>
          </a:prstGeom>
          <a:noFill/>
        </p:spPr>
        <p:txBody>
          <a:bodyPr>
            <a:spAutoFit/>
          </a:bodyPr>
          <a:lstStyle/>
          <a:p>
            <a:pPr eaLnBrk="1" fontAlgn="auto" hangingPunct="1">
              <a:lnSpc>
                <a:spcPct val="90000"/>
              </a:lnSpc>
              <a:spcAft>
                <a:spcPts val="0"/>
              </a:spcAft>
              <a:defRPr/>
            </a:pPr>
            <a:r>
              <a:rPr lang="en-IN" sz="2400" b="1" dirty="0">
                <a:solidFill>
                  <a:schemeClr val="tx1">
                    <a:lumMod val="75000"/>
                    <a:lumOff val="25000"/>
                  </a:schemeClr>
                </a:solidFill>
                <a:latin typeface="+mj-lt"/>
                <a:ea typeface="+mj-ea"/>
                <a:cs typeface="+mj-cs"/>
              </a:rPr>
              <a:t>Lead AI Scientist</a:t>
            </a:r>
          </a:p>
          <a:p>
            <a:pPr eaLnBrk="1" fontAlgn="auto" hangingPunct="1">
              <a:lnSpc>
                <a:spcPct val="90000"/>
              </a:lnSpc>
              <a:spcAft>
                <a:spcPts val="0"/>
              </a:spcAft>
              <a:defRPr/>
            </a:pPr>
            <a:r>
              <a:rPr lang="en-IN" sz="2400" b="1" dirty="0">
                <a:solidFill>
                  <a:schemeClr val="tx1">
                    <a:lumMod val="75000"/>
                    <a:lumOff val="25000"/>
                  </a:schemeClr>
                </a:solidFill>
                <a:latin typeface="+mj-lt"/>
                <a:ea typeface="+mj-ea"/>
                <a:cs typeface="+mj-cs"/>
              </a:rPr>
              <a:t>Target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E4F8-8FD5-094A-BF9D-2C4D1F97AF0E}"/>
              </a:ext>
            </a:extLst>
          </p:cNvPr>
          <p:cNvSpPr>
            <a:spLocks noGrp="1"/>
          </p:cNvSpPr>
          <p:nvPr>
            <p:ph type="title"/>
          </p:nvPr>
        </p:nvSpPr>
        <p:spPr/>
        <p:txBody>
          <a:bodyPr/>
          <a:lstStyle/>
          <a:p>
            <a:r>
              <a:rPr lang="en-US" dirty="0"/>
              <a:t>Applications of AI</a:t>
            </a:r>
          </a:p>
        </p:txBody>
      </p:sp>
      <p:sp>
        <p:nvSpPr>
          <p:cNvPr id="3" name="Content Placeholder 2">
            <a:extLst>
              <a:ext uri="{FF2B5EF4-FFF2-40B4-BE49-F238E27FC236}">
                <a16:creationId xmlns:a16="http://schemas.microsoft.com/office/drawing/2014/main" id="{95C72BBE-012B-B741-AB7C-C55B6F3DC7D1}"/>
              </a:ext>
            </a:extLst>
          </p:cNvPr>
          <p:cNvSpPr>
            <a:spLocks noGrp="1"/>
          </p:cNvSpPr>
          <p:nvPr>
            <p:ph idx="1"/>
          </p:nvPr>
        </p:nvSpPr>
        <p:spPr/>
        <p:txBody>
          <a:bodyPr/>
          <a:lstStyle/>
          <a:p>
            <a:r>
              <a:rPr lang="en-US" altLang="en-US" dirty="0"/>
              <a:t>Health-care: Medical imaging</a:t>
            </a:r>
          </a:p>
          <a:p>
            <a:r>
              <a:rPr lang="en-US" altLang="en-US" dirty="0"/>
              <a:t>E-commerce: Product recommendations</a:t>
            </a:r>
          </a:p>
          <a:p>
            <a:r>
              <a:rPr lang="en-US" altLang="en-US" dirty="0"/>
              <a:t>Search-engines: Natural Language, Information Retrieval</a:t>
            </a:r>
          </a:p>
          <a:p>
            <a:r>
              <a:rPr lang="en-US" altLang="en-US" dirty="0"/>
              <a:t>Logistics: Demand forecasting</a:t>
            </a:r>
          </a:p>
          <a:p>
            <a:r>
              <a:rPr lang="en-US" altLang="en-US" dirty="0"/>
              <a:t>Personal Assistants: Voice recognition, Audio to text, </a:t>
            </a:r>
          </a:p>
          <a:p>
            <a:r>
              <a:rPr lang="en-US" altLang="en-US" dirty="0"/>
              <a:t>Robots: Terrain mapping, self-balancing</a:t>
            </a:r>
          </a:p>
          <a:p>
            <a:r>
              <a:rPr lang="en-US" dirty="0"/>
              <a:t>Self-driving cars: Vision, decision making</a:t>
            </a:r>
          </a:p>
          <a:p>
            <a:r>
              <a:rPr lang="en-US" dirty="0"/>
              <a:t>Many, many more….</a:t>
            </a:r>
          </a:p>
        </p:txBody>
      </p:sp>
    </p:spTree>
    <p:extLst>
      <p:ext uri="{BB962C8B-B14F-4D97-AF65-F5344CB8AC3E}">
        <p14:creationId xmlns:p14="http://schemas.microsoft.com/office/powerpoint/2010/main" val="218897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3947C-CDBC-144C-B6C2-CAF661F2E328}"/>
              </a:ext>
            </a:extLst>
          </p:cNvPr>
          <p:cNvSpPr>
            <a:spLocks noGrp="1"/>
          </p:cNvSpPr>
          <p:nvPr>
            <p:ph type="title"/>
          </p:nvPr>
        </p:nvSpPr>
        <p:spPr/>
        <p:txBody>
          <a:bodyPr/>
          <a:lstStyle/>
          <a:p>
            <a:r>
              <a:rPr lang="en-US" dirty="0"/>
              <a:t>So, how does AI work?</a:t>
            </a:r>
          </a:p>
        </p:txBody>
      </p:sp>
      <p:pic>
        <p:nvPicPr>
          <p:cNvPr id="5" name="Content Placeholder 4" descr="A picture containing text&#10;&#10;Description automatically generated">
            <a:extLst>
              <a:ext uri="{FF2B5EF4-FFF2-40B4-BE49-F238E27FC236}">
                <a16:creationId xmlns:a16="http://schemas.microsoft.com/office/drawing/2014/main" id="{22A9D8C7-9CB5-064A-9C51-A8B88B4871C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784326" y="1825625"/>
            <a:ext cx="3289348" cy="4351338"/>
          </a:xfrm>
        </p:spPr>
      </p:pic>
      <p:sp>
        <p:nvSpPr>
          <p:cNvPr id="3" name="Content Placeholder 2">
            <a:extLst>
              <a:ext uri="{FF2B5EF4-FFF2-40B4-BE49-F238E27FC236}">
                <a16:creationId xmlns:a16="http://schemas.microsoft.com/office/drawing/2014/main" id="{4FE3FE33-1266-6E49-B585-0411F8372308}"/>
              </a:ext>
            </a:extLst>
          </p:cNvPr>
          <p:cNvSpPr>
            <a:spLocks noGrp="1"/>
          </p:cNvSpPr>
          <p:nvPr>
            <p:ph sz="half" idx="2"/>
          </p:nvPr>
        </p:nvSpPr>
        <p:spPr/>
        <p:txBody>
          <a:bodyPr/>
          <a:lstStyle/>
          <a:p>
            <a:r>
              <a:rPr lang="en-US" dirty="0"/>
              <a:t>Knowledge based approaches: Explicitly programmed. </a:t>
            </a:r>
          </a:p>
          <a:p>
            <a:pPr lvl="1"/>
            <a:r>
              <a:rPr lang="en-US" dirty="0"/>
              <a:t>Widely used in 80s and 90s</a:t>
            </a:r>
          </a:p>
          <a:p>
            <a:pPr lvl="1"/>
            <a:r>
              <a:rPr lang="en-US" dirty="0"/>
              <a:t>Requires a lot of domain expertise</a:t>
            </a:r>
          </a:p>
          <a:p>
            <a:pPr lvl="1"/>
            <a:r>
              <a:rPr lang="en-US" dirty="0"/>
              <a:t>Need to handle all specific cases</a:t>
            </a:r>
          </a:p>
          <a:p>
            <a:pPr lvl="1"/>
            <a:r>
              <a:rPr lang="en-US" dirty="0"/>
              <a:t>Not scalable</a:t>
            </a:r>
          </a:p>
          <a:p>
            <a:pPr lvl="1"/>
            <a:r>
              <a:rPr lang="en-US" dirty="0"/>
              <a:t>Time-consuming</a:t>
            </a:r>
          </a:p>
          <a:p>
            <a:r>
              <a:rPr lang="en-US" dirty="0"/>
              <a:t>What’s an alternative?</a:t>
            </a:r>
          </a:p>
          <a:p>
            <a:pPr lvl="1"/>
            <a:r>
              <a:rPr lang="en-US" dirty="0"/>
              <a:t>Using data – let computers program themselves</a:t>
            </a:r>
          </a:p>
        </p:txBody>
      </p:sp>
    </p:spTree>
    <p:extLst>
      <p:ext uri="{BB962C8B-B14F-4D97-AF65-F5344CB8AC3E}">
        <p14:creationId xmlns:p14="http://schemas.microsoft.com/office/powerpoint/2010/main" val="403438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82E1-EE44-914B-A976-8A407FFAEC75}"/>
              </a:ext>
            </a:extLst>
          </p:cNvPr>
          <p:cNvSpPr>
            <a:spLocks noGrp="1"/>
          </p:cNvSpPr>
          <p:nvPr>
            <p:ph type="title"/>
          </p:nvPr>
        </p:nvSpPr>
        <p:spPr/>
        <p:txBody>
          <a:bodyPr/>
          <a:lstStyle/>
          <a:p>
            <a:pPr algn="ctr"/>
            <a:r>
              <a:rPr lang="en-US" dirty="0"/>
              <a:t>Machine Learning &amp;</a:t>
            </a:r>
            <a:br>
              <a:rPr lang="en-US" dirty="0"/>
            </a:br>
            <a:r>
              <a:rPr lang="en-US" dirty="0"/>
              <a:t> Deep Learning</a:t>
            </a:r>
          </a:p>
        </p:txBody>
      </p:sp>
    </p:spTree>
    <p:extLst>
      <p:ext uri="{BB962C8B-B14F-4D97-AF65-F5344CB8AC3E}">
        <p14:creationId xmlns:p14="http://schemas.microsoft.com/office/powerpoint/2010/main" val="1061986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6E7FD6-574E-3D42-B5BC-CA0242C0D348}"/>
              </a:ext>
            </a:extLst>
          </p:cNvPr>
          <p:cNvSpPr>
            <a:spLocks noGrp="1"/>
          </p:cNvSpPr>
          <p:nvPr>
            <p:ph type="title"/>
          </p:nvPr>
        </p:nvSpPr>
        <p:spPr/>
        <p:txBody>
          <a:bodyPr/>
          <a:lstStyle/>
          <a:p>
            <a:r>
              <a:rPr lang="en-US" dirty="0"/>
              <a:t>Software 2.0</a:t>
            </a:r>
          </a:p>
        </p:txBody>
      </p:sp>
      <p:sp>
        <p:nvSpPr>
          <p:cNvPr id="7" name="Content Placeholder 6">
            <a:extLst>
              <a:ext uri="{FF2B5EF4-FFF2-40B4-BE49-F238E27FC236}">
                <a16:creationId xmlns:a16="http://schemas.microsoft.com/office/drawing/2014/main" id="{5936DDDF-5F98-3341-86B0-46EB9ECCDDEA}"/>
              </a:ext>
            </a:extLst>
          </p:cNvPr>
          <p:cNvSpPr>
            <a:spLocks noGrp="1"/>
          </p:cNvSpPr>
          <p:nvPr>
            <p:ph sz="half" idx="1"/>
          </p:nvPr>
        </p:nvSpPr>
        <p:spPr/>
        <p:txBody>
          <a:bodyPr/>
          <a:lstStyle/>
          <a:p>
            <a:pPr marL="0" indent="0">
              <a:buNone/>
            </a:pPr>
            <a:r>
              <a:rPr lang="en-US" dirty="0"/>
              <a:t>Traditional programming</a:t>
            </a:r>
          </a:p>
          <a:p>
            <a:r>
              <a:rPr lang="en-US" dirty="0"/>
              <a:t>Programmer writes the rules</a:t>
            </a:r>
          </a:p>
          <a:p>
            <a:pPr lvl="1"/>
            <a:r>
              <a:rPr lang="en-US" dirty="0"/>
              <a:t>Cats have tail, pointy ears, have whiskers </a:t>
            </a:r>
          </a:p>
          <a:p>
            <a:pPr lvl="1"/>
            <a:r>
              <a:rPr lang="en-US" dirty="0"/>
              <a:t>Dogs have tail, floppy ears, </a:t>
            </a:r>
            <a:r>
              <a:rPr lang="en-US" dirty="0" err="1"/>
              <a:t>etc</a:t>
            </a:r>
            <a:endParaRPr lang="en-US" dirty="0"/>
          </a:p>
          <a:p>
            <a:pPr marL="457200" lvl="1" indent="0">
              <a:buNone/>
            </a:pPr>
            <a:endParaRPr lang="en-US" dirty="0"/>
          </a:p>
        </p:txBody>
      </p:sp>
      <p:sp>
        <p:nvSpPr>
          <p:cNvPr id="8" name="Content Placeholder 7">
            <a:extLst>
              <a:ext uri="{FF2B5EF4-FFF2-40B4-BE49-F238E27FC236}">
                <a16:creationId xmlns:a16="http://schemas.microsoft.com/office/drawing/2014/main" id="{F749275D-0E96-1C49-B34D-44E7C3EDD293}"/>
              </a:ext>
            </a:extLst>
          </p:cNvPr>
          <p:cNvSpPr>
            <a:spLocks noGrp="1"/>
          </p:cNvSpPr>
          <p:nvPr>
            <p:ph sz="half" idx="2"/>
          </p:nvPr>
        </p:nvSpPr>
        <p:spPr/>
        <p:txBody>
          <a:bodyPr/>
          <a:lstStyle/>
          <a:p>
            <a:pPr marL="0" indent="0">
              <a:buNone/>
            </a:pPr>
            <a:r>
              <a:rPr lang="en-US" dirty="0"/>
              <a:t>Machine Learning</a:t>
            </a:r>
          </a:p>
          <a:p>
            <a:r>
              <a:rPr lang="en-US" dirty="0"/>
              <a:t>Code generates the rules</a:t>
            </a:r>
          </a:p>
          <a:p>
            <a:pPr lvl="1"/>
            <a:r>
              <a:rPr lang="en-US" dirty="0"/>
              <a:t>Looks at lots of data</a:t>
            </a:r>
          </a:p>
          <a:p>
            <a:pPr lvl="1"/>
            <a:r>
              <a:rPr lang="en-US" dirty="0"/>
              <a:t>Extracts patterns</a:t>
            </a:r>
          </a:p>
        </p:txBody>
      </p:sp>
      <p:pic>
        <p:nvPicPr>
          <p:cNvPr id="16" name="Picture 15" descr="Diagram&#10;&#10;Description automatically generated with medium confidence">
            <a:extLst>
              <a:ext uri="{FF2B5EF4-FFF2-40B4-BE49-F238E27FC236}">
                <a16:creationId xmlns:a16="http://schemas.microsoft.com/office/drawing/2014/main" id="{9F6D41B0-EAE9-E844-BEBE-C6CF2291C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250" y="4001294"/>
            <a:ext cx="3213100" cy="1714500"/>
          </a:xfrm>
          <a:prstGeom prst="rect">
            <a:avLst/>
          </a:prstGeom>
        </p:spPr>
      </p:pic>
      <p:pic>
        <p:nvPicPr>
          <p:cNvPr id="18" name="Picture 17" descr="Diagram&#10;&#10;Description automatically generated with low confidence">
            <a:extLst>
              <a:ext uri="{FF2B5EF4-FFF2-40B4-BE49-F238E27FC236}">
                <a16:creationId xmlns:a16="http://schemas.microsoft.com/office/drawing/2014/main" id="{F9905773-D328-754D-B4E9-62769EDE7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929" y="4001294"/>
            <a:ext cx="3213100" cy="1714500"/>
          </a:xfrm>
          <a:prstGeom prst="rect">
            <a:avLst/>
          </a:prstGeom>
        </p:spPr>
      </p:pic>
    </p:spTree>
    <p:extLst>
      <p:ext uri="{BB962C8B-B14F-4D97-AF65-F5344CB8AC3E}">
        <p14:creationId xmlns:p14="http://schemas.microsoft.com/office/powerpoint/2010/main" val="321514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dissolve">
                                      <p:cBhvr>
                                        <p:cTn id="15" dur="500"/>
                                        <p:tgtEl>
                                          <p:spTgt spid="8">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dissolv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2C721E-55E0-F144-A24B-EA6D6E32C922}"/>
              </a:ext>
            </a:extLst>
          </p:cNvPr>
          <p:cNvSpPr>
            <a:spLocks noGrp="1"/>
          </p:cNvSpPr>
          <p:nvPr>
            <p:ph type="title"/>
          </p:nvPr>
        </p:nvSpPr>
        <p:spPr/>
        <p:txBody>
          <a:bodyPr/>
          <a:lstStyle/>
          <a:p>
            <a:r>
              <a:rPr lang="en-US" dirty="0"/>
              <a:t>Types of Machine Learning</a:t>
            </a:r>
          </a:p>
        </p:txBody>
      </p:sp>
      <p:sp>
        <p:nvSpPr>
          <p:cNvPr id="6" name="Content Placeholder 5">
            <a:extLst>
              <a:ext uri="{FF2B5EF4-FFF2-40B4-BE49-F238E27FC236}">
                <a16:creationId xmlns:a16="http://schemas.microsoft.com/office/drawing/2014/main" id="{B126F324-EF55-7D43-A6AF-EED89AEF821A}"/>
              </a:ext>
            </a:extLst>
          </p:cNvPr>
          <p:cNvSpPr>
            <a:spLocks noGrp="1"/>
          </p:cNvSpPr>
          <p:nvPr>
            <p:ph idx="1"/>
          </p:nvPr>
        </p:nvSpPr>
        <p:spPr>
          <a:xfrm>
            <a:off x="958121" y="1253331"/>
            <a:ext cx="10515600" cy="4712754"/>
          </a:xfrm>
        </p:spPr>
        <p:txBody>
          <a:bodyPr/>
          <a:lstStyle/>
          <a:p>
            <a:r>
              <a:rPr lang="en-US" dirty="0"/>
              <a:t>Supervised Learning</a:t>
            </a:r>
          </a:p>
          <a:p>
            <a:pPr lvl="1"/>
            <a:r>
              <a:rPr lang="en-US" sz="2000" dirty="0"/>
              <a:t>Used in making predictions</a:t>
            </a:r>
          </a:p>
          <a:p>
            <a:pPr lvl="1"/>
            <a:r>
              <a:rPr lang="en-US" sz="2000" dirty="0"/>
              <a:t>Requires data with labels</a:t>
            </a:r>
          </a:p>
          <a:p>
            <a:pPr lvl="1"/>
            <a:r>
              <a:rPr lang="en-US" sz="2000" dirty="0"/>
              <a:t>Ex: Spam detection, House price prediction, Medical diagnosis</a:t>
            </a:r>
            <a:endParaRPr lang="en-US" dirty="0"/>
          </a:p>
          <a:p>
            <a:r>
              <a:rPr lang="en-US" dirty="0"/>
              <a:t>Unsupervised Learning</a:t>
            </a:r>
          </a:p>
          <a:p>
            <a:pPr lvl="1"/>
            <a:r>
              <a:rPr lang="en-US" sz="2000" dirty="0"/>
              <a:t>Used in pattern detection</a:t>
            </a:r>
          </a:p>
          <a:p>
            <a:pPr lvl="1"/>
            <a:r>
              <a:rPr lang="en-US" sz="2000" dirty="0"/>
              <a:t>Requires data, but doesn’t require labels</a:t>
            </a:r>
          </a:p>
          <a:p>
            <a:pPr lvl="1"/>
            <a:r>
              <a:rPr lang="en-US" sz="2000" dirty="0"/>
              <a:t>Ex: Customer segmentation, anomaly detection</a:t>
            </a:r>
            <a:endParaRPr lang="en-US" dirty="0"/>
          </a:p>
          <a:p>
            <a:r>
              <a:rPr lang="en-US" dirty="0"/>
              <a:t>Reinforcement Learning</a:t>
            </a:r>
          </a:p>
          <a:p>
            <a:pPr lvl="1"/>
            <a:r>
              <a:rPr lang="en-US" sz="2000" dirty="0"/>
              <a:t>Used in decision making</a:t>
            </a:r>
          </a:p>
          <a:p>
            <a:pPr lvl="1"/>
            <a:r>
              <a:rPr lang="en-US" sz="2000" dirty="0"/>
              <a:t>When there is a </a:t>
            </a:r>
            <a:r>
              <a:rPr lang="en-US" sz="2000" i="1" dirty="0"/>
              <a:t>lag </a:t>
            </a:r>
            <a:r>
              <a:rPr lang="en-US" sz="2000" dirty="0"/>
              <a:t>between a decision and outcome</a:t>
            </a:r>
          </a:p>
          <a:p>
            <a:pPr lvl="1"/>
            <a:r>
              <a:rPr lang="en-US" sz="2000" dirty="0"/>
              <a:t>Ex: Chess, Robot motion control</a:t>
            </a:r>
            <a:endParaRPr lang="en-US" dirty="0"/>
          </a:p>
          <a:p>
            <a:pPr lvl="1"/>
            <a:endParaRPr lang="en-US" dirty="0"/>
          </a:p>
        </p:txBody>
      </p:sp>
    </p:spTree>
    <p:extLst>
      <p:ext uri="{BB962C8B-B14F-4D97-AF65-F5344CB8AC3E}">
        <p14:creationId xmlns:p14="http://schemas.microsoft.com/office/powerpoint/2010/main" val="284594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dissolve">
                                      <p:cBhvr>
                                        <p:cTn id="15" dur="500"/>
                                        <p:tgtEl>
                                          <p:spTgt spid="6">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dissolv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dissolv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dissolve">
                                      <p:cBhvr>
                                        <p:cTn id="28" dur="500"/>
                                        <p:tgtEl>
                                          <p:spTgt spid="6">
                                            <p:txEl>
                                              <p:pRg st="5" end="5"/>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dissolve">
                                      <p:cBhvr>
                                        <p:cTn id="31" dur="500"/>
                                        <p:tgtEl>
                                          <p:spTgt spid="6">
                                            <p:txEl>
                                              <p:pRg st="6" end="6"/>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dissolv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dissolv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dissolve">
                                      <p:cBhvr>
                                        <p:cTn id="44" dur="500"/>
                                        <p:tgtEl>
                                          <p:spTgt spid="6">
                                            <p:txEl>
                                              <p:pRg st="9" end="9"/>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dissolve">
                                      <p:cBhvr>
                                        <p:cTn id="47" dur="500"/>
                                        <p:tgtEl>
                                          <p:spTgt spid="6">
                                            <p:txEl>
                                              <p:pRg st="10" end="10"/>
                                            </p:txEl>
                                          </p:spTgt>
                                        </p:tgtEl>
                                      </p:cBhvr>
                                    </p:animEffect>
                                  </p:childTnLst>
                                </p:cTn>
                              </p:par>
                              <p:par>
                                <p:cTn id="48" presetID="9" presetClass="entr" presetSubtype="0" fill="hold" nodeType="with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dissolve">
                                      <p:cBhvr>
                                        <p:cTn id="5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B20E3-EF38-1946-9A8D-9C9C6114673F}"/>
              </a:ext>
            </a:extLst>
          </p:cNvPr>
          <p:cNvSpPr>
            <a:spLocks noGrp="1"/>
          </p:cNvSpPr>
          <p:nvPr>
            <p:ph type="title"/>
          </p:nvPr>
        </p:nvSpPr>
        <p:spPr/>
        <p:txBody>
          <a:bodyPr/>
          <a:lstStyle/>
          <a:p>
            <a:r>
              <a:rPr lang="en-US" dirty="0"/>
              <a:t>An Example – Spam Detection</a:t>
            </a:r>
          </a:p>
        </p:txBody>
      </p:sp>
      <p:sp>
        <p:nvSpPr>
          <p:cNvPr id="3" name="Content Placeholder 2">
            <a:extLst>
              <a:ext uri="{FF2B5EF4-FFF2-40B4-BE49-F238E27FC236}">
                <a16:creationId xmlns:a16="http://schemas.microsoft.com/office/drawing/2014/main" id="{5F7DD9C4-C58F-9D4C-A930-7C19E82C8F7C}"/>
              </a:ext>
            </a:extLst>
          </p:cNvPr>
          <p:cNvSpPr>
            <a:spLocks noGrp="1"/>
          </p:cNvSpPr>
          <p:nvPr>
            <p:ph idx="1"/>
          </p:nvPr>
        </p:nvSpPr>
        <p:spPr/>
        <p:txBody>
          <a:bodyPr/>
          <a:lstStyle/>
          <a:p>
            <a:pPr marL="514350" indent="-514350">
              <a:buAutoNum type="arabicPeriod"/>
            </a:pPr>
            <a:r>
              <a:rPr lang="en-US" dirty="0"/>
              <a:t>In the city for the weekend. Let’s catchup!</a:t>
            </a:r>
          </a:p>
          <a:p>
            <a:pPr marL="514350" indent="-514350">
              <a:buAutoNum type="arabicPeriod"/>
            </a:pPr>
            <a:r>
              <a:rPr lang="en-US" dirty="0"/>
              <a:t>CONGRATS!!! YOU’VE WON $100 MILLION. CLICK HERE TO CLAIM</a:t>
            </a:r>
          </a:p>
          <a:p>
            <a:pPr marL="0" indent="0">
              <a:buNone/>
            </a:pPr>
            <a:r>
              <a:rPr lang="en-US" dirty="0"/>
              <a:t>Features:</a:t>
            </a:r>
          </a:p>
          <a:p>
            <a:pPr lvl="1"/>
            <a:r>
              <a:rPr lang="en-US" dirty="0"/>
              <a:t>From address</a:t>
            </a:r>
          </a:p>
          <a:p>
            <a:pPr lvl="1"/>
            <a:r>
              <a:rPr lang="en-US" dirty="0"/>
              <a:t>Words</a:t>
            </a:r>
          </a:p>
          <a:p>
            <a:pPr lvl="1"/>
            <a:r>
              <a:rPr lang="en-US" dirty="0"/>
              <a:t>Grammar</a:t>
            </a:r>
          </a:p>
          <a:p>
            <a:pPr lvl="1"/>
            <a:r>
              <a:rPr lang="en-US" dirty="0"/>
              <a:t>Punctuations/capitals </a:t>
            </a:r>
            <a:r>
              <a:rPr lang="en-US" dirty="0" err="1"/>
              <a:t>etc</a:t>
            </a:r>
            <a:endParaRPr lang="en-US" dirty="0"/>
          </a:p>
          <a:p>
            <a:pPr lvl="1"/>
            <a:r>
              <a:rPr lang="en-US" dirty="0"/>
              <a:t>Domain name (</a:t>
            </a:r>
            <a:r>
              <a:rPr lang="en-US" dirty="0" err="1"/>
              <a:t>gmail.com</a:t>
            </a:r>
            <a:r>
              <a:rPr lang="en-US" dirty="0"/>
              <a:t>, </a:t>
            </a:r>
            <a:r>
              <a:rPr lang="en-US" dirty="0" err="1"/>
              <a:t>Hotmail.com</a:t>
            </a:r>
            <a:r>
              <a:rPr lang="en-US" dirty="0"/>
              <a:t> </a:t>
            </a:r>
            <a:r>
              <a:rPr lang="en-US" dirty="0" err="1"/>
              <a:t>etc</a:t>
            </a:r>
            <a:r>
              <a:rPr lang="en-US" dirty="0"/>
              <a:t>)</a:t>
            </a:r>
          </a:p>
          <a:p>
            <a:pPr marL="0" indent="0">
              <a:buNone/>
            </a:pPr>
            <a:r>
              <a:rPr lang="en-US" dirty="0"/>
              <a:t>Label: spam vs not-spam</a:t>
            </a:r>
          </a:p>
          <a:p>
            <a:endParaRPr lang="en-US" dirty="0"/>
          </a:p>
          <a:p>
            <a:pPr marL="514350"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236036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dissolve">
                                      <p:cBhvr>
                                        <p:cTn id="16" dur="500"/>
                                        <p:tgtEl>
                                          <p:spTgt spid="3">
                                            <p:txEl>
                                              <p:pRg st="5" end="5"/>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dissolve">
                                      <p:cBhvr>
                                        <p:cTn id="19" dur="500"/>
                                        <p:tgtEl>
                                          <p:spTgt spid="3">
                                            <p:txEl>
                                              <p:pRg st="6" end="6"/>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dissolv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dissolv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BB31E-A5B7-CE41-A075-0079C1DF8839}"/>
              </a:ext>
            </a:extLst>
          </p:cNvPr>
          <p:cNvSpPr>
            <a:spLocks noGrp="1"/>
          </p:cNvSpPr>
          <p:nvPr>
            <p:ph type="title"/>
          </p:nvPr>
        </p:nvSpPr>
        <p:spPr/>
        <p:txBody>
          <a:bodyPr/>
          <a:lstStyle/>
          <a:p>
            <a:r>
              <a:rPr lang="en-US" dirty="0"/>
              <a:t>ML – An Example</a:t>
            </a:r>
          </a:p>
        </p:txBody>
      </p:sp>
      <p:sp>
        <p:nvSpPr>
          <p:cNvPr id="13" name="Content Placeholder 12">
            <a:extLst>
              <a:ext uri="{FF2B5EF4-FFF2-40B4-BE49-F238E27FC236}">
                <a16:creationId xmlns:a16="http://schemas.microsoft.com/office/drawing/2014/main" id="{6CC5EA57-8ED7-B248-ADB1-FAB53F5E77CC}"/>
              </a:ext>
            </a:extLst>
          </p:cNvPr>
          <p:cNvSpPr>
            <a:spLocks noGrp="1"/>
          </p:cNvSpPr>
          <p:nvPr>
            <p:ph sz="half" idx="2"/>
          </p:nvPr>
        </p:nvSpPr>
        <p:spPr/>
        <p:txBody>
          <a:bodyPr/>
          <a:lstStyle/>
          <a:p>
            <a:endParaRPr lang="en-US"/>
          </a:p>
        </p:txBody>
      </p:sp>
      <p:pic>
        <p:nvPicPr>
          <p:cNvPr id="47106" name="Picture 2">
            <a:extLst>
              <a:ext uri="{FF2B5EF4-FFF2-40B4-BE49-F238E27FC236}">
                <a16:creationId xmlns:a16="http://schemas.microsoft.com/office/drawing/2014/main" id="{A0530EDB-DF76-AA40-B2DB-4C47B36952E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82029" y="2453280"/>
            <a:ext cx="5768430" cy="25727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DEFD8EB-3164-5646-9F8D-89386671AF52}"/>
              </a:ext>
            </a:extLst>
          </p:cNvPr>
          <p:cNvPicPr>
            <a:picLocks noChangeAspect="1"/>
          </p:cNvPicPr>
          <p:nvPr/>
        </p:nvPicPr>
        <p:blipFill>
          <a:blip r:embed="rId4"/>
          <a:stretch>
            <a:fillRect/>
          </a:stretch>
        </p:blipFill>
        <p:spPr>
          <a:xfrm>
            <a:off x="6234130" y="2369344"/>
            <a:ext cx="5143500" cy="3263900"/>
          </a:xfrm>
          <a:prstGeom prst="rect">
            <a:avLst/>
          </a:prstGeom>
        </p:spPr>
      </p:pic>
    </p:spTree>
    <p:extLst>
      <p:ext uri="{BB962C8B-B14F-4D97-AF65-F5344CB8AC3E}">
        <p14:creationId xmlns:p14="http://schemas.microsoft.com/office/powerpoint/2010/main" val="364910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B7617-5BB7-9E4F-8D7C-4BC38B26AC52}"/>
              </a:ext>
            </a:extLst>
          </p:cNvPr>
          <p:cNvSpPr>
            <a:spLocks noGrp="1"/>
          </p:cNvSpPr>
          <p:nvPr>
            <p:ph type="title"/>
          </p:nvPr>
        </p:nvSpPr>
        <p:spPr/>
        <p:txBody>
          <a:bodyPr/>
          <a:lstStyle/>
          <a:p>
            <a:r>
              <a:rPr lang="en-US" dirty="0"/>
              <a:t>Another example – Facial recognition</a:t>
            </a:r>
          </a:p>
        </p:txBody>
      </p:sp>
      <p:sp>
        <p:nvSpPr>
          <p:cNvPr id="4" name="Content Placeholder 3">
            <a:extLst>
              <a:ext uri="{FF2B5EF4-FFF2-40B4-BE49-F238E27FC236}">
                <a16:creationId xmlns:a16="http://schemas.microsoft.com/office/drawing/2014/main" id="{5C3F8AB4-BEBE-074D-91B3-52144940BD25}"/>
              </a:ext>
            </a:extLst>
          </p:cNvPr>
          <p:cNvSpPr>
            <a:spLocks noGrp="1"/>
          </p:cNvSpPr>
          <p:nvPr>
            <p:ph idx="1"/>
          </p:nvPr>
        </p:nvSpPr>
        <p:spPr/>
        <p:txBody>
          <a:bodyPr/>
          <a:lstStyle/>
          <a:p>
            <a:pPr marL="0" indent="0">
              <a:buNone/>
            </a:pPr>
            <a:r>
              <a:rPr lang="en-US" dirty="0"/>
              <a:t> </a:t>
            </a:r>
          </a:p>
        </p:txBody>
      </p:sp>
      <p:pic>
        <p:nvPicPr>
          <p:cNvPr id="10" name="Content Placeholder 9">
            <a:extLst>
              <a:ext uri="{FF2B5EF4-FFF2-40B4-BE49-F238E27FC236}">
                <a16:creationId xmlns:a16="http://schemas.microsoft.com/office/drawing/2014/main" id="{E81E350C-504E-F849-94A4-DF63A700F974}"/>
              </a:ext>
            </a:extLst>
          </p:cNvPr>
          <p:cNvPicPr>
            <a:picLocks noGrp="1" noChangeAspect="1"/>
          </p:cNvPicPr>
          <p:nvPr>
            <p:ph sz="half" idx="4294967295"/>
          </p:nvPr>
        </p:nvPicPr>
        <p:blipFill>
          <a:blip r:embed="rId3"/>
          <a:stretch>
            <a:fillRect/>
          </a:stretch>
        </p:blipFill>
        <p:spPr>
          <a:xfrm>
            <a:off x="5216525" y="2706688"/>
            <a:ext cx="6975475" cy="2165350"/>
          </a:xfrm>
          <a:prstGeom prst="rect">
            <a:avLst/>
          </a:prstGeom>
        </p:spPr>
      </p:pic>
      <p:pic>
        <p:nvPicPr>
          <p:cNvPr id="7" name="Content Placeholder 5">
            <a:extLst>
              <a:ext uri="{FF2B5EF4-FFF2-40B4-BE49-F238E27FC236}">
                <a16:creationId xmlns:a16="http://schemas.microsoft.com/office/drawing/2014/main" id="{F7196A43-FDFD-FA4C-8C21-C748911A75CA}"/>
              </a:ext>
            </a:extLst>
          </p:cNvPr>
          <p:cNvPicPr>
            <a:picLocks noChangeAspect="1"/>
          </p:cNvPicPr>
          <p:nvPr/>
        </p:nvPicPr>
        <p:blipFill>
          <a:blip r:embed="rId4"/>
          <a:stretch>
            <a:fillRect/>
          </a:stretch>
        </p:blipFill>
        <p:spPr>
          <a:xfrm>
            <a:off x="1286570" y="1468334"/>
            <a:ext cx="3045071" cy="4351338"/>
          </a:xfrm>
          <a:prstGeom prst="rect">
            <a:avLst/>
          </a:prstGeom>
        </p:spPr>
      </p:pic>
    </p:spTree>
    <p:extLst>
      <p:ext uri="{BB962C8B-B14F-4D97-AF65-F5344CB8AC3E}">
        <p14:creationId xmlns:p14="http://schemas.microsoft.com/office/powerpoint/2010/main" val="131107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9EF2B-A1AB-C140-B68D-E72D17BBE0A9}"/>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9D3BBA58-8D99-CD47-84FA-1C933D0F8A34}"/>
              </a:ext>
            </a:extLst>
          </p:cNvPr>
          <p:cNvSpPr>
            <a:spLocks noGrp="1"/>
          </p:cNvSpPr>
          <p:nvPr>
            <p:ph idx="1"/>
          </p:nvPr>
        </p:nvSpPr>
        <p:spPr/>
        <p:txBody>
          <a:bodyPr/>
          <a:lstStyle/>
          <a:p>
            <a:r>
              <a:rPr lang="en-US" dirty="0"/>
              <a:t>Need to do lots of feature-engineering</a:t>
            </a:r>
          </a:p>
          <a:p>
            <a:r>
              <a:rPr lang="en-US" dirty="0"/>
              <a:t>Domain knowledge required</a:t>
            </a:r>
          </a:p>
          <a:p>
            <a:r>
              <a:rPr lang="en-US" dirty="0"/>
              <a:t>May not be scalable with lots of edge cases</a:t>
            </a:r>
          </a:p>
          <a:p>
            <a:endParaRPr lang="en-US" dirty="0"/>
          </a:p>
          <a:p>
            <a:pPr marL="0" indent="0">
              <a:buNone/>
            </a:pPr>
            <a:r>
              <a:rPr lang="en-US" dirty="0"/>
              <a:t>So, what if the model can learn features too?</a:t>
            </a:r>
          </a:p>
        </p:txBody>
      </p:sp>
    </p:spTree>
    <p:extLst>
      <p:ext uri="{BB962C8B-B14F-4D97-AF65-F5344CB8AC3E}">
        <p14:creationId xmlns:p14="http://schemas.microsoft.com/office/powerpoint/2010/main" val="16817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79A6E-BEC0-2D43-8E76-7EAB070B062A}"/>
              </a:ext>
            </a:extLst>
          </p:cNvPr>
          <p:cNvSpPr>
            <a:spLocks noGrp="1"/>
          </p:cNvSpPr>
          <p:nvPr>
            <p:ph type="title"/>
          </p:nvPr>
        </p:nvSpPr>
        <p:spPr/>
        <p:txBody>
          <a:bodyPr/>
          <a:lstStyle/>
          <a:p>
            <a:r>
              <a:rPr lang="en-US" dirty="0"/>
              <a:t>Deep Learning</a:t>
            </a:r>
          </a:p>
        </p:txBody>
      </p:sp>
      <p:pic>
        <p:nvPicPr>
          <p:cNvPr id="40962" name="Picture 2">
            <a:extLst>
              <a:ext uri="{FF2B5EF4-FFF2-40B4-BE49-F238E27FC236}">
                <a16:creationId xmlns:a16="http://schemas.microsoft.com/office/drawing/2014/main" id="{474480AE-B230-5C44-B71A-96B615139783}"/>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838200" y="2379754"/>
            <a:ext cx="3911600" cy="32131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8274F90F-E2CC-E244-A176-3AF6DE30122B}"/>
              </a:ext>
            </a:extLst>
          </p:cNvPr>
          <p:cNvSpPr>
            <a:spLocks noGrp="1"/>
          </p:cNvSpPr>
          <p:nvPr>
            <p:ph sz="half" idx="2"/>
          </p:nvPr>
        </p:nvSpPr>
        <p:spPr>
          <a:xfrm>
            <a:off x="5876144" y="1525795"/>
            <a:ext cx="5477656" cy="4590191"/>
          </a:xfrm>
        </p:spPr>
        <p:txBody>
          <a:bodyPr/>
          <a:lstStyle/>
          <a:p>
            <a:r>
              <a:rPr lang="en-US" dirty="0"/>
              <a:t>Built on a fundamental unit called perceptron</a:t>
            </a:r>
          </a:p>
          <a:p>
            <a:r>
              <a:rPr lang="en-US" dirty="0"/>
              <a:t>Inspired from the neural connections in our brain</a:t>
            </a:r>
          </a:p>
          <a:p>
            <a:r>
              <a:rPr lang="en-US" dirty="0"/>
              <a:t>A single unit (perceptron, aka neuron) is a weak learner, but with millions of connections, the whole network gains a lot of predictive power</a:t>
            </a:r>
          </a:p>
          <a:p>
            <a:r>
              <a:rPr lang="en-US" dirty="0"/>
              <a:t>These networks are called neural networks</a:t>
            </a:r>
          </a:p>
        </p:txBody>
      </p:sp>
    </p:spTree>
    <p:extLst>
      <p:ext uri="{BB962C8B-B14F-4D97-AF65-F5344CB8AC3E}">
        <p14:creationId xmlns:p14="http://schemas.microsoft.com/office/powerpoint/2010/main" val="272468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a:extLst>
              <a:ext uri="{FF2B5EF4-FFF2-40B4-BE49-F238E27FC236}">
                <a16:creationId xmlns:a16="http://schemas.microsoft.com/office/drawing/2014/main" id="{831D6CB7-0F32-754A-A625-DA3537AD3D04}"/>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About Speaker</a:t>
            </a:r>
            <a:endParaRPr lang="en-IN" altLang="en-US"/>
          </a:p>
        </p:txBody>
      </p:sp>
      <p:sp>
        <p:nvSpPr>
          <p:cNvPr id="13314" name="Content Placeholder 5">
            <a:extLst>
              <a:ext uri="{FF2B5EF4-FFF2-40B4-BE49-F238E27FC236}">
                <a16:creationId xmlns:a16="http://schemas.microsoft.com/office/drawing/2014/main" id="{06134CAC-B205-F94E-A88C-EADD71438ED4}"/>
              </a:ext>
            </a:extLst>
          </p:cNvPr>
          <p:cNvSpPr>
            <a:spLocks noGrp="1" noChangeArrowheads="1"/>
          </p:cNvSpPr>
          <p:nvPr>
            <p:ph sz="half" idx="1"/>
          </p:nvPr>
        </p:nvSpPr>
        <p:spPr bwMode="auto">
          <a:xfrm>
            <a:off x="838200" y="1438275"/>
            <a:ext cx="5181600" cy="4486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gn="just">
              <a:buFont typeface="Arial" panose="020B0604020202020204" pitchFamily="34" charset="0"/>
              <a:buNone/>
            </a:pPr>
            <a:r>
              <a:rPr lang="en-IN" altLang="en-US" sz="2000"/>
              <a:t>Dileep Patchigolla has 12 years of experience in the field of Data Science across various industries such as retail, social media, gaming, mobile apps, and finance. He worked on various problems related to search, NLP, personalization, recommendation, user targeting, user segmentation etc using Machine Learning and Deep Learning based models.</a:t>
            </a:r>
          </a:p>
          <a:p>
            <a:pPr marL="0" indent="0" algn="just">
              <a:buFont typeface="Arial" panose="020B0604020202020204" pitchFamily="34" charset="0"/>
              <a:buNone/>
            </a:pPr>
            <a:r>
              <a:rPr lang="en-IN" altLang="en-US" sz="2000"/>
              <a:t>He did his Bachelors from IIT Madras, and Masters from Georgia Tech. He is currently working as a Lead AI Scientist at Target.</a:t>
            </a:r>
          </a:p>
        </p:txBody>
      </p:sp>
      <p:pic>
        <p:nvPicPr>
          <p:cNvPr id="13315" name="Content Placeholder 3" descr="A person wearing sunglasses&#10;&#10;Description automatically generated with medium confidence">
            <a:extLst>
              <a:ext uri="{FF2B5EF4-FFF2-40B4-BE49-F238E27FC236}">
                <a16:creationId xmlns:a16="http://schemas.microsoft.com/office/drawing/2014/main" id="{F50B64B8-21C4-8A4C-901F-82EA3081FE3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04025" y="1027113"/>
            <a:ext cx="3609975" cy="472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DDBD3-F006-AB47-8E08-1E39DD7DD810}"/>
              </a:ext>
            </a:extLst>
          </p:cNvPr>
          <p:cNvSpPr>
            <a:spLocks noGrp="1"/>
          </p:cNvSpPr>
          <p:nvPr>
            <p:ph type="title"/>
          </p:nvPr>
        </p:nvSpPr>
        <p:spPr/>
        <p:txBody>
          <a:bodyPr/>
          <a:lstStyle/>
          <a:p>
            <a:r>
              <a:rPr lang="en-US" dirty="0"/>
              <a:t>AI vs ML vs DL</a:t>
            </a:r>
          </a:p>
        </p:txBody>
      </p:sp>
      <p:pic>
        <p:nvPicPr>
          <p:cNvPr id="9" name="Content Placeholder 8" descr="Diagram&#10;&#10;Description automatically generated">
            <a:extLst>
              <a:ext uri="{FF2B5EF4-FFF2-40B4-BE49-F238E27FC236}">
                <a16:creationId xmlns:a16="http://schemas.microsoft.com/office/drawing/2014/main" id="{97DAD84D-905B-844A-87F7-30A541C49E1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687198"/>
            <a:ext cx="5181600" cy="2628192"/>
          </a:xfrm>
        </p:spPr>
      </p:pic>
      <p:sp>
        <p:nvSpPr>
          <p:cNvPr id="10" name="Content Placeholder 9">
            <a:extLst>
              <a:ext uri="{FF2B5EF4-FFF2-40B4-BE49-F238E27FC236}">
                <a16:creationId xmlns:a16="http://schemas.microsoft.com/office/drawing/2014/main" id="{6488DBFD-0F41-FE4B-B260-4C46C81222C6}"/>
              </a:ext>
            </a:extLst>
          </p:cNvPr>
          <p:cNvSpPr>
            <a:spLocks noGrp="1"/>
          </p:cNvSpPr>
          <p:nvPr>
            <p:ph sz="half" idx="2"/>
          </p:nvPr>
        </p:nvSpPr>
        <p:spPr/>
        <p:txBody>
          <a:bodyPr/>
          <a:lstStyle/>
          <a:p>
            <a:r>
              <a:rPr lang="en-US" dirty="0"/>
              <a:t>AI: Any system that simulates intelligence</a:t>
            </a:r>
          </a:p>
          <a:p>
            <a:r>
              <a:rPr lang="en-US" dirty="0"/>
              <a:t>ML: An approach to build systems that can automatically learn patterns from data, without explicitly programming</a:t>
            </a:r>
          </a:p>
          <a:p>
            <a:r>
              <a:rPr lang="en-US" dirty="0"/>
              <a:t>DL: A subset of ML, which uses a specific family of algorithms involving Neural Networks</a:t>
            </a:r>
          </a:p>
        </p:txBody>
      </p:sp>
    </p:spTree>
    <p:extLst>
      <p:ext uri="{BB962C8B-B14F-4D97-AF65-F5344CB8AC3E}">
        <p14:creationId xmlns:p14="http://schemas.microsoft.com/office/powerpoint/2010/main" val="2331810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3DAE3-BD44-CB40-A5BF-BA42A251C26C}"/>
              </a:ext>
            </a:extLst>
          </p:cNvPr>
          <p:cNvSpPr>
            <a:spLocks noGrp="1"/>
          </p:cNvSpPr>
          <p:nvPr>
            <p:ph type="title"/>
          </p:nvPr>
        </p:nvSpPr>
        <p:spPr/>
        <p:txBody>
          <a:bodyPr/>
          <a:lstStyle/>
          <a:p>
            <a:r>
              <a:rPr lang="en-US" dirty="0"/>
              <a:t>Era of Deep Learning</a:t>
            </a:r>
          </a:p>
        </p:txBody>
      </p:sp>
      <p:sp>
        <p:nvSpPr>
          <p:cNvPr id="3" name="Content Placeholder 2">
            <a:extLst>
              <a:ext uri="{FF2B5EF4-FFF2-40B4-BE49-F238E27FC236}">
                <a16:creationId xmlns:a16="http://schemas.microsoft.com/office/drawing/2014/main" id="{6E21B43F-CEE7-CF40-B5AC-C6E581F92D0F}"/>
              </a:ext>
            </a:extLst>
          </p:cNvPr>
          <p:cNvSpPr>
            <a:spLocks noGrp="1"/>
          </p:cNvSpPr>
          <p:nvPr>
            <p:ph sz="half" idx="1"/>
          </p:nvPr>
        </p:nvSpPr>
        <p:spPr/>
        <p:txBody>
          <a:bodyPr/>
          <a:lstStyle/>
          <a:p>
            <a:r>
              <a:rPr lang="en-US" sz="2400" dirty="0"/>
              <a:t>Neural Networks were first proposed in 1940s. Lots of research in 80s.</a:t>
            </a:r>
          </a:p>
          <a:p>
            <a:r>
              <a:rPr lang="en-US" sz="2400" dirty="0"/>
              <a:t>Promising, but was never so popular till early 2000s</a:t>
            </a:r>
          </a:p>
          <a:p>
            <a:r>
              <a:rPr lang="en-US" sz="2400" dirty="0"/>
              <a:t>So, why did Deep Learning become popular only in recent years?</a:t>
            </a:r>
          </a:p>
          <a:p>
            <a:pPr lvl="1"/>
            <a:r>
              <a:rPr lang="en-US" sz="1800" dirty="0"/>
              <a:t>Big Data – DL models are data hungry. Internet, mobile-phones, and big data infra created enormous datasets</a:t>
            </a:r>
          </a:p>
          <a:p>
            <a:pPr lvl="1"/>
            <a:r>
              <a:rPr lang="en-US" sz="1800" dirty="0"/>
              <a:t>Hardware – DL models are compute intensive. GPUs accelerated model training</a:t>
            </a:r>
          </a:p>
          <a:p>
            <a:pPr lvl="1"/>
            <a:r>
              <a:rPr lang="en-US" sz="1800" dirty="0"/>
              <a:t>Software – Frameworks such as </a:t>
            </a:r>
            <a:r>
              <a:rPr lang="en-US" sz="1800" dirty="0" err="1"/>
              <a:t>Tensorflow</a:t>
            </a:r>
            <a:r>
              <a:rPr lang="en-US" sz="1800" dirty="0"/>
              <a:t> &amp; </a:t>
            </a:r>
            <a:r>
              <a:rPr lang="en-US" sz="1800" dirty="0" err="1"/>
              <a:t>PyTorch</a:t>
            </a:r>
            <a:r>
              <a:rPr lang="en-US" sz="1800" dirty="0"/>
              <a:t> enabled fast iterations</a:t>
            </a:r>
          </a:p>
          <a:p>
            <a:pPr lvl="1"/>
            <a:endParaRPr lang="en-US" sz="1800" dirty="0"/>
          </a:p>
        </p:txBody>
      </p:sp>
      <p:pic>
        <p:nvPicPr>
          <p:cNvPr id="5" name="Content Placeholder 4">
            <a:extLst>
              <a:ext uri="{FF2B5EF4-FFF2-40B4-BE49-F238E27FC236}">
                <a16:creationId xmlns:a16="http://schemas.microsoft.com/office/drawing/2014/main" id="{C211D9AC-CB81-EA49-A08D-8E536AF39A31}"/>
              </a:ext>
            </a:extLst>
          </p:cNvPr>
          <p:cNvPicPr>
            <a:picLocks noGrp="1" noChangeAspect="1"/>
          </p:cNvPicPr>
          <p:nvPr>
            <p:ph sz="half" idx="2"/>
          </p:nvPr>
        </p:nvPicPr>
        <p:blipFill>
          <a:blip r:embed="rId3"/>
          <a:stretch>
            <a:fillRect/>
          </a:stretch>
        </p:blipFill>
        <p:spPr>
          <a:xfrm>
            <a:off x="6412617" y="2302329"/>
            <a:ext cx="4462211" cy="3225493"/>
          </a:xfrm>
          <a:prstGeom prst="rect">
            <a:avLst/>
          </a:prstGeom>
        </p:spPr>
      </p:pic>
    </p:spTree>
    <p:extLst>
      <p:ext uri="{BB962C8B-B14F-4D97-AF65-F5344CB8AC3E}">
        <p14:creationId xmlns:p14="http://schemas.microsoft.com/office/powerpoint/2010/main" val="269377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7B2C-C7D1-D146-8D0D-1D41610DBC7C}"/>
              </a:ext>
            </a:extLst>
          </p:cNvPr>
          <p:cNvSpPr>
            <a:spLocks noGrp="1"/>
          </p:cNvSpPr>
          <p:nvPr>
            <p:ph type="title"/>
          </p:nvPr>
        </p:nvSpPr>
        <p:spPr/>
        <p:txBody>
          <a:bodyPr/>
          <a:lstStyle/>
          <a:p>
            <a:r>
              <a:rPr lang="en-US" dirty="0"/>
              <a:t>Challenges with Deep Learning</a:t>
            </a:r>
          </a:p>
        </p:txBody>
      </p:sp>
      <p:sp>
        <p:nvSpPr>
          <p:cNvPr id="3" name="Content Placeholder 2">
            <a:extLst>
              <a:ext uri="{FF2B5EF4-FFF2-40B4-BE49-F238E27FC236}">
                <a16:creationId xmlns:a16="http://schemas.microsoft.com/office/drawing/2014/main" id="{B0F4E98E-2DAA-9A41-87C4-DE6D23F42CCC}"/>
              </a:ext>
            </a:extLst>
          </p:cNvPr>
          <p:cNvSpPr>
            <a:spLocks noGrp="1"/>
          </p:cNvSpPr>
          <p:nvPr>
            <p:ph idx="1"/>
          </p:nvPr>
        </p:nvSpPr>
        <p:spPr/>
        <p:txBody>
          <a:bodyPr/>
          <a:lstStyle/>
          <a:p>
            <a:r>
              <a:rPr lang="en-US" dirty="0"/>
              <a:t>Domain specific labeled data may still be scarce. DL models can’t work with small data</a:t>
            </a:r>
          </a:p>
          <a:p>
            <a:r>
              <a:rPr lang="en-US" dirty="0"/>
              <a:t>Model complexity – more training &amp; debug time</a:t>
            </a:r>
          </a:p>
          <a:p>
            <a:r>
              <a:rPr lang="en-US" dirty="0"/>
              <a:t>Black boxes – tough to debug. Lack of transparency</a:t>
            </a:r>
          </a:p>
          <a:p>
            <a:r>
              <a:rPr lang="en-US" dirty="0"/>
              <a:t>Deployment – large models, latency and hardware challenges</a:t>
            </a:r>
          </a:p>
          <a:p>
            <a:r>
              <a:rPr lang="en-US" dirty="0"/>
              <a:t>So, traditional ML models are still being used in a wide variety of problems</a:t>
            </a:r>
          </a:p>
        </p:txBody>
      </p:sp>
    </p:spTree>
    <p:extLst>
      <p:ext uri="{BB962C8B-B14F-4D97-AF65-F5344CB8AC3E}">
        <p14:creationId xmlns:p14="http://schemas.microsoft.com/office/powerpoint/2010/main" val="3889866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9B6191-6075-CF4D-BC6B-5AAF38D9549F}"/>
              </a:ext>
            </a:extLst>
          </p:cNvPr>
          <p:cNvSpPr>
            <a:spLocks noGrp="1"/>
          </p:cNvSpPr>
          <p:nvPr>
            <p:ph type="title"/>
          </p:nvPr>
        </p:nvSpPr>
        <p:spPr/>
        <p:txBody>
          <a:bodyPr/>
          <a:lstStyle/>
          <a:p>
            <a:r>
              <a:rPr lang="en-US" dirty="0"/>
              <a:t>Deep Learning Breakthroughs - 1</a:t>
            </a:r>
          </a:p>
        </p:txBody>
      </p:sp>
      <p:sp>
        <p:nvSpPr>
          <p:cNvPr id="8" name="Content Placeholder 7">
            <a:extLst>
              <a:ext uri="{FF2B5EF4-FFF2-40B4-BE49-F238E27FC236}">
                <a16:creationId xmlns:a16="http://schemas.microsoft.com/office/drawing/2014/main" id="{2C4B72B1-F066-F84C-A9F8-77EEC41D257B}"/>
              </a:ext>
            </a:extLst>
          </p:cNvPr>
          <p:cNvSpPr>
            <a:spLocks noGrp="1"/>
          </p:cNvSpPr>
          <p:nvPr>
            <p:ph sz="half" idx="1"/>
          </p:nvPr>
        </p:nvSpPr>
        <p:spPr/>
        <p:txBody>
          <a:bodyPr/>
          <a:lstStyle/>
          <a:p>
            <a:pPr marL="0" indent="0">
              <a:buNone/>
            </a:pPr>
            <a:r>
              <a:rPr lang="en-US" dirty="0"/>
              <a:t>AlphaGo</a:t>
            </a:r>
          </a:p>
          <a:p>
            <a:r>
              <a:rPr lang="en-US" sz="2400" dirty="0"/>
              <a:t>Go - A 3000 year old game</a:t>
            </a:r>
          </a:p>
          <a:p>
            <a:r>
              <a:rPr lang="en-US" sz="2400" dirty="0"/>
              <a:t>Widely accepted as the most challenging strategy game</a:t>
            </a:r>
          </a:p>
          <a:p>
            <a:r>
              <a:rPr lang="en-US" sz="2400" dirty="0"/>
              <a:t>AlphaGo, an AI that learnt Go only by viewing and playing games. No rules were programmed</a:t>
            </a:r>
          </a:p>
          <a:p>
            <a:r>
              <a:rPr lang="en-US" sz="2400" dirty="0"/>
              <a:t>Beat world champion 4-1, and overturned hundreds of years of game’s wisdom by its creative game play</a:t>
            </a:r>
            <a:endParaRPr lang="en-US" dirty="0"/>
          </a:p>
        </p:txBody>
      </p:sp>
      <p:pic>
        <p:nvPicPr>
          <p:cNvPr id="10" name="Content Placeholder 9">
            <a:extLst>
              <a:ext uri="{FF2B5EF4-FFF2-40B4-BE49-F238E27FC236}">
                <a16:creationId xmlns:a16="http://schemas.microsoft.com/office/drawing/2014/main" id="{5416F803-570E-B745-878A-93C3605CD6BB}"/>
              </a:ext>
            </a:extLst>
          </p:cNvPr>
          <p:cNvPicPr>
            <a:picLocks noGrp="1" noChangeAspect="1"/>
          </p:cNvPicPr>
          <p:nvPr>
            <p:ph sz="half" idx="2"/>
          </p:nvPr>
        </p:nvPicPr>
        <p:blipFill>
          <a:blip r:embed="rId2"/>
          <a:stretch>
            <a:fillRect/>
          </a:stretch>
        </p:blipFill>
        <p:spPr>
          <a:xfrm>
            <a:off x="6444055" y="1825625"/>
            <a:ext cx="4637889" cy="4351338"/>
          </a:xfrm>
          <a:prstGeom prst="rect">
            <a:avLst/>
          </a:prstGeom>
        </p:spPr>
      </p:pic>
    </p:spTree>
    <p:extLst>
      <p:ext uri="{BB962C8B-B14F-4D97-AF65-F5344CB8AC3E}">
        <p14:creationId xmlns:p14="http://schemas.microsoft.com/office/powerpoint/2010/main" val="1769426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AF3FF-5352-B544-B1FD-64479561ADBA}"/>
              </a:ext>
            </a:extLst>
          </p:cNvPr>
          <p:cNvSpPr>
            <a:spLocks noGrp="1"/>
          </p:cNvSpPr>
          <p:nvPr>
            <p:ph type="title"/>
          </p:nvPr>
        </p:nvSpPr>
        <p:spPr/>
        <p:txBody>
          <a:bodyPr/>
          <a:lstStyle/>
          <a:p>
            <a:r>
              <a:rPr lang="en-US" dirty="0"/>
              <a:t>Deep Learning Breakthroughs - 2</a:t>
            </a:r>
          </a:p>
        </p:txBody>
      </p:sp>
      <p:sp>
        <p:nvSpPr>
          <p:cNvPr id="8" name="Content Placeholder 7">
            <a:extLst>
              <a:ext uri="{FF2B5EF4-FFF2-40B4-BE49-F238E27FC236}">
                <a16:creationId xmlns:a16="http://schemas.microsoft.com/office/drawing/2014/main" id="{4446A03B-53BB-6C48-9E65-9E92CA5E10FC}"/>
              </a:ext>
            </a:extLst>
          </p:cNvPr>
          <p:cNvSpPr>
            <a:spLocks noGrp="1"/>
          </p:cNvSpPr>
          <p:nvPr>
            <p:ph idx="1"/>
          </p:nvPr>
        </p:nvSpPr>
        <p:spPr>
          <a:prstGeom prst="rect">
            <a:avLst/>
          </a:prstGeom>
        </p:spPr>
        <p:txBody>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lgn="ctr">
              <a:buNone/>
            </a:pPr>
            <a:r>
              <a:rPr lang="en-US" sz="2400" dirty="0"/>
              <a:t>All these faces are generated by an AI</a:t>
            </a:r>
            <a:endParaRPr lang="en-US" dirty="0"/>
          </a:p>
          <a:p>
            <a:endParaRPr lang="en-US" dirty="0"/>
          </a:p>
        </p:txBody>
      </p:sp>
      <p:pic>
        <p:nvPicPr>
          <p:cNvPr id="13" name="Picture 2">
            <a:extLst>
              <a:ext uri="{FF2B5EF4-FFF2-40B4-BE49-F238E27FC236}">
                <a16:creationId xmlns:a16="http://schemas.microsoft.com/office/drawing/2014/main" id="{723CA885-D569-0F4C-8EDE-7DE3A2EE4C3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20331" y="1388243"/>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66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8" end="8"/>
                                            </p:txEl>
                                          </p:spTgt>
                                        </p:tgtEl>
                                        <p:attrNameLst>
                                          <p:attrName>style.visibility</p:attrName>
                                        </p:attrNameLst>
                                      </p:cBhvr>
                                      <p:to>
                                        <p:strVal val="visible"/>
                                      </p:to>
                                    </p:set>
                                    <p:animEffect transition="in" filter="dissolve">
                                      <p:cBhvr>
                                        <p:cTn id="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B8063-4DD9-9747-950B-01EAFDDB23C0}"/>
              </a:ext>
            </a:extLst>
          </p:cNvPr>
          <p:cNvSpPr>
            <a:spLocks noGrp="1"/>
          </p:cNvSpPr>
          <p:nvPr>
            <p:ph type="title"/>
          </p:nvPr>
        </p:nvSpPr>
        <p:spPr/>
        <p:txBody>
          <a:bodyPr/>
          <a:lstStyle/>
          <a:p>
            <a:r>
              <a:rPr lang="en-US" dirty="0"/>
              <a:t>Deep Learning Breakthroughs- 3</a:t>
            </a:r>
          </a:p>
        </p:txBody>
      </p:sp>
      <p:sp>
        <p:nvSpPr>
          <p:cNvPr id="3" name="Content Placeholder 2">
            <a:extLst>
              <a:ext uri="{FF2B5EF4-FFF2-40B4-BE49-F238E27FC236}">
                <a16:creationId xmlns:a16="http://schemas.microsoft.com/office/drawing/2014/main" id="{4FB7E1E9-1386-5044-9537-1BC882249C30}"/>
              </a:ext>
            </a:extLst>
          </p:cNvPr>
          <p:cNvSpPr>
            <a:spLocks noGrp="1"/>
          </p:cNvSpPr>
          <p:nvPr>
            <p:ph sz="half" idx="1"/>
          </p:nvPr>
        </p:nvSpPr>
        <p:spPr/>
        <p:txBody>
          <a:bodyPr/>
          <a:lstStyle/>
          <a:p>
            <a:r>
              <a:rPr lang="en-US" dirty="0"/>
              <a:t>GPT 3</a:t>
            </a:r>
          </a:p>
          <a:p>
            <a:pPr lvl="1"/>
            <a:r>
              <a:rPr lang="en-US" dirty="0"/>
              <a:t>Text classification, Question Answering, Text generation, summarization, language translation </a:t>
            </a:r>
            <a:r>
              <a:rPr lang="en-US" dirty="0" err="1"/>
              <a:t>etc</a:t>
            </a:r>
            <a:endParaRPr lang="en-US" dirty="0"/>
          </a:p>
          <a:p>
            <a:pPr lvl="1"/>
            <a:r>
              <a:rPr lang="en-US" dirty="0"/>
              <a:t>Converts instructions to code</a:t>
            </a:r>
          </a:p>
          <a:p>
            <a:pPr lvl="1"/>
            <a:r>
              <a:rPr lang="en-US" dirty="0"/>
              <a:t>Generates images from text</a:t>
            </a:r>
          </a:p>
          <a:p>
            <a:pPr lvl="1"/>
            <a:r>
              <a:rPr lang="en-US" dirty="0"/>
              <a:t>175 Billion parameters – 350 GB memory</a:t>
            </a:r>
          </a:p>
          <a:p>
            <a:pPr lvl="1"/>
            <a:r>
              <a:rPr lang="en-US" dirty="0"/>
              <a:t>Trained on 45 TB of text data</a:t>
            </a:r>
          </a:p>
          <a:p>
            <a:pPr lvl="1"/>
            <a:r>
              <a:rPr lang="en-US" dirty="0"/>
              <a:t>Costed $12 million to train</a:t>
            </a:r>
          </a:p>
          <a:p>
            <a:pPr lvl="1"/>
            <a:endParaRPr lang="en-US" dirty="0"/>
          </a:p>
        </p:txBody>
      </p:sp>
      <p:pic>
        <p:nvPicPr>
          <p:cNvPr id="6" name="Content Placeholder 5">
            <a:extLst>
              <a:ext uri="{FF2B5EF4-FFF2-40B4-BE49-F238E27FC236}">
                <a16:creationId xmlns:a16="http://schemas.microsoft.com/office/drawing/2014/main" id="{608F07FE-14E6-7147-BFC8-46255458DBC4}"/>
              </a:ext>
            </a:extLst>
          </p:cNvPr>
          <p:cNvPicPr>
            <a:picLocks noGrp="1" noChangeAspect="1"/>
          </p:cNvPicPr>
          <p:nvPr>
            <p:ph sz="half" idx="2"/>
          </p:nvPr>
        </p:nvPicPr>
        <p:blipFill>
          <a:blip r:embed="rId3"/>
          <a:stretch>
            <a:fillRect/>
          </a:stretch>
        </p:blipFill>
        <p:spPr>
          <a:xfrm>
            <a:off x="6096000" y="2031228"/>
            <a:ext cx="5181600" cy="432432"/>
          </a:xfrm>
          <a:prstGeom prst="rect">
            <a:avLst/>
          </a:prstGeom>
        </p:spPr>
      </p:pic>
      <p:pic>
        <p:nvPicPr>
          <p:cNvPr id="7" name="Picture 6">
            <a:extLst>
              <a:ext uri="{FF2B5EF4-FFF2-40B4-BE49-F238E27FC236}">
                <a16:creationId xmlns:a16="http://schemas.microsoft.com/office/drawing/2014/main" id="{CC8D1D35-F6C6-304E-BA64-3475BAD85EEC}"/>
              </a:ext>
            </a:extLst>
          </p:cNvPr>
          <p:cNvPicPr>
            <a:picLocks noChangeAspect="1"/>
          </p:cNvPicPr>
          <p:nvPr/>
        </p:nvPicPr>
        <p:blipFill>
          <a:blip r:embed="rId4"/>
          <a:stretch>
            <a:fillRect/>
          </a:stretch>
        </p:blipFill>
        <p:spPr>
          <a:xfrm>
            <a:off x="6345507" y="2546653"/>
            <a:ext cx="4402441" cy="1814109"/>
          </a:xfrm>
          <a:prstGeom prst="rect">
            <a:avLst/>
          </a:prstGeom>
        </p:spPr>
      </p:pic>
      <p:pic>
        <p:nvPicPr>
          <p:cNvPr id="8" name="Picture 7">
            <a:extLst>
              <a:ext uri="{FF2B5EF4-FFF2-40B4-BE49-F238E27FC236}">
                <a16:creationId xmlns:a16="http://schemas.microsoft.com/office/drawing/2014/main" id="{D147565E-50A2-ED4F-AE9C-A1CA9D2EB905}"/>
              </a:ext>
            </a:extLst>
          </p:cNvPr>
          <p:cNvPicPr>
            <a:picLocks noChangeAspect="1"/>
          </p:cNvPicPr>
          <p:nvPr/>
        </p:nvPicPr>
        <p:blipFill>
          <a:blip r:embed="rId5"/>
          <a:stretch>
            <a:fillRect/>
          </a:stretch>
        </p:blipFill>
        <p:spPr>
          <a:xfrm>
            <a:off x="6345507" y="4311346"/>
            <a:ext cx="4402441" cy="1719254"/>
          </a:xfrm>
          <a:prstGeom prst="rect">
            <a:avLst/>
          </a:prstGeom>
        </p:spPr>
      </p:pic>
    </p:spTree>
    <p:extLst>
      <p:ext uri="{BB962C8B-B14F-4D97-AF65-F5344CB8AC3E}">
        <p14:creationId xmlns:p14="http://schemas.microsoft.com/office/powerpoint/2010/main" val="124225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dissolv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dissolve">
                                      <p:cBhvr>
                                        <p:cTn id="25" dur="500"/>
                                        <p:tgtEl>
                                          <p:spTgt spid="3">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dissolve">
                                      <p:cBhvr>
                                        <p:cTn id="28" dur="500"/>
                                        <p:tgtEl>
                                          <p:spTgt spid="3">
                                            <p:txEl>
                                              <p:pRg st="2" end="2"/>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dissolv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dissolve">
                                      <p:cBhvr>
                                        <p:cTn id="36" dur="500"/>
                                        <p:tgtEl>
                                          <p:spTgt spid="3">
                                            <p:txEl>
                                              <p:pRg st="4" end="4"/>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dissolve">
                                      <p:cBhvr>
                                        <p:cTn id="39" dur="500"/>
                                        <p:tgtEl>
                                          <p:spTgt spid="3">
                                            <p:txEl>
                                              <p:pRg st="5" end="5"/>
                                            </p:txEl>
                                          </p:spTgt>
                                        </p:tgtEl>
                                      </p:cBhvr>
                                    </p:animEffect>
                                  </p:childTnLst>
                                </p:cTn>
                              </p:par>
                              <p:par>
                                <p:cTn id="40" presetID="9"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9E34-F2BD-D441-8262-71EED6158AAA}"/>
              </a:ext>
            </a:extLst>
          </p:cNvPr>
          <p:cNvSpPr>
            <a:spLocks noGrp="1"/>
          </p:cNvSpPr>
          <p:nvPr>
            <p:ph type="title"/>
          </p:nvPr>
        </p:nvSpPr>
        <p:spPr/>
        <p:txBody>
          <a:bodyPr/>
          <a:lstStyle/>
          <a:p>
            <a:r>
              <a:rPr lang="en-US" dirty="0"/>
              <a:t>Applications in daily life</a:t>
            </a:r>
          </a:p>
        </p:txBody>
      </p:sp>
      <p:sp>
        <p:nvSpPr>
          <p:cNvPr id="5" name="Text Placeholder 4">
            <a:extLst>
              <a:ext uri="{FF2B5EF4-FFF2-40B4-BE49-F238E27FC236}">
                <a16:creationId xmlns:a16="http://schemas.microsoft.com/office/drawing/2014/main" id="{B5A22DEA-D2E3-2047-A1BA-9679FA7162DF}"/>
              </a:ext>
            </a:extLst>
          </p:cNvPr>
          <p:cNvSpPr>
            <a:spLocks noGrp="1"/>
          </p:cNvSpPr>
          <p:nvPr>
            <p:ph type="body" idx="1"/>
          </p:nvPr>
        </p:nvSpPr>
        <p:spPr>
          <a:xfrm>
            <a:off x="839788" y="1286462"/>
            <a:ext cx="5157787" cy="823912"/>
          </a:xfrm>
        </p:spPr>
        <p:txBody>
          <a:bodyPr/>
          <a:lstStyle/>
          <a:p>
            <a:r>
              <a:rPr lang="en-US" dirty="0"/>
              <a:t>Traditional Machine Learning</a:t>
            </a:r>
          </a:p>
        </p:txBody>
      </p:sp>
      <p:sp>
        <p:nvSpPr>
          <p:cNvPr id="3" name="Content Placeholder 2">
            <a:extLst>
              <a:ext uri="{FF2B5EF4-FFF2-40B4-BE49-F238E27FC236}">
                <a16:creationId xmlns:a16="http://schemas.microsoft.com/office/drawing/2014/main" id="{25A9F525-89EE-F644-BCAB-A1D4EDD1D138}"/>
              </a:ext>
            </a:extLst>
          </p:cNvPr>
          <p:cNvSpPr>
            <a:spLocks noGrp="1"/>
          </p:cNvSpPr>
          <p:nvPr>
            <p:ph sz="half" idx="2"/>
          </p:nvPr>
        </p:nvSpPr>
        <p:spPr>
          <a:xfrm>
            <a:off x="839788" y="2250243"/>
            <a:ext cx="5157787" cy="3684588"/>
          </a:xfrm>
        </p:spPr>
        <p:txBody>
          <a:bodyPr/>
          <a:lstStyle/>
          <a:p>
            <a:r>
              <a:rPr lang="en-US" dirty="0"/>
              <a:t>Product recommendations</a:t>
            </a:r>
          </a:p>
          <a:p>
            <a:r>
              <a:rPr lang="en-US" dirty="0"/>
              <a:t>Logistics planning</a:t>
            </a:r>
          </a:p>
          <a:p>
            <a:r>
              <a:rPr lang="en-US" dirty="0"/>
              <a:t>Fraud detection</a:t>
            </a:r>
          </a:p>
          <a:p>
            <a:r>
              <a:rPr lang="en-US" dirty="0"/>
              <a:t>Churn prediction</a:t>
            </a:r>
          </a:p>
          <a:p>
            <a:r>
              <a:rPr lang="en-US" dirty="0"/>
              <a:t>Marketing analytics</a:t>
            </a:r>
          </a:p>
          <a:p>
            <a:r>
              <a:rPr lang="en-US" dirty="0"/>
              <a:t>Supply-demand forecasting</a:t>
            </a:r>
          </a:p>
        </p:txBody>
      </p:sp>
      <p:sp>
        <p:nvSpPr>
          <p:cNvPr id="6" name="Text Placeholder 5">
            <a:extLst>
              <a:ext uri="{FF2B5EF4-FFF2-40B4-BE49-F238E27FC236}">
                <a16:creationId xmlns:a16="http://schemas.microsoft.com/office/drawing/2014/main" id="{37579DC2-2435-1B45-BA08-25055C937F17}"/>
              </a:ext>
            </a:extLst>
          </p:cNvPr>
          <p:cNvSpPr>
            <a:spLocks noGrp="1"/>
          </p:cNvSpPr>
          <p:nvPr>
            <p:ph type="body" sz="quarter" idx="3"/>
          </p:nvPr>
        </p:nvSpPr>
        <p:spPr>
          <a:xfrm>
            <a:off x="6169024" y="1426331"/>
            <a:ext cx="5183188" cy="823912"/>
          </a:xfrm>
        </p:spPr>
        <p:txBody>
          <a:bodyPr/>
          <a:lstStyle/>
          <a:p>
            <a:r>
              <a:rPr lang="en-US" dirty="0"/>
              <a:t>Deep Learning</a:t>
            </a:r>
          </a:p>
        </p:txBody>
      </p:sp>
      <p:sp>
        <p:nvSpPr>
          <p:cNvPr id="7" name="Content Placeholder 6">
            <a:extLst>
              <a:ext uri="{FF2B5EF4-FFF2-40B4-BE49-F238E27FC236}">
                <a16:creationId xmlns:a16="http://schemas.microsoft.com/office/drawing/2014/main" id="{C78A94EC-A18D-C04C-8C05-C8D6AA1A5DDB}"/>
              </a:ext>
            </a:extLst>
          </p:cNvPr>
          <p:cNvSpPr>
            <a:spLocks noGrp="1"/>
          </p:cNvSpPr>
          <p:nvPr>
            <p:ph sz="quarter" idx="4"/>
          </p:nvPr>
        </p:nvSpPr>
        <p:spPr>
          <a:xfrm>
            <a:off x="6169024" y="2250243"/>
            <a:ext cx="5183188" cy="3684588"/>
          </a:xfrm>
        </p:spPr>
        <p:txBody>
          <a:bodyPr/>
          <a:lstStyle/>
          <a:p>
            <a:r>
              <a:rPr lang="en-US" dirty="0"/>
              <a:t>Chatbots</a:t>
            </a:r>
          </a:p>
          <a:p>
            <a:r>
              <a:rPr lang="en-US" dirty="0"/>
              <a:t>Virtual Assistants</a:t>
            </a:r>
          </a:p>
          <a:p>
            <a:r>
              <a:rPr lang="en-US" dirty="0"/>
              <a:t>Search-engines</a:t>
            </a:r>
          </a:p>
          <a:p>
            <a:r>
              <a:rPr lang="en-US" dirty="0"/>
              <a:t>News summarization</a:t>
            </a:r>
          </a:p>
          <a:p>
            <a:r>
              <a:rPr lang="en-US" dirty="0"/>
              <a:t>Healthcare</a:t>
            </a:r>
          </a:p>
          <a:p>
            <a:r>
              <a:rPr lang="en-US" dirty="0"/>
              <a:t>Self-drive cars</a:t>
            </a:r>
          </a:p>
        </p:txBody>
      </p:sp>
    </p:spTree>
    <p:extLst>
      <p:ext uri="{BB962C8B-B14F-4D97-AF65-F5344CB8AC3E}">
        <p14:creationId xmlns:p14="http://schemas.microsoft.com/office/powerpoint/2010/main" val="4176563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3A17B-0F22-214F-A6BD-913C3258D8BE}"/>
              </a:ext>
            </a:extLst>
          </p:cNvPr>
          <p:cNvSpPr>
            <a:spLocks noGrp="1"/>
          </p:cNvSpPr>
          <p:nvPr>
            <p:ph type="title"/>
          </p:nvPr>
        </p:nvSpPr>
        <p:spPr/>
        <p:txBody>
          <a:bodyPr/>
          <a:lstStyle/>
          <a:p>
            <a:r>
              <a:rPr lang="en-US" dirty="0"/>
              <a:t>Skills required</a:t>
            </a:r>
          </a:p>
        </p:txBody>
      </p:sp>
      <p:sp>
        <p:nvSpPr>
          <p:cNvPr id="3" name="Content Placeholder 2">
            <a:extLst>
              <a:ext uri="{FF2B5EF4-FFF2-40B4-BE49-F238E27FC236}">
                <a16:creationId xmlns:a16="http://schemas.microsoft.com/office/drawing/2014/main" id="{55B2FCF8-02B1-E04D-A861-6F7EE0577C9E}"/>
              </a:ext>
            </a:extLst>
          </p:cNvPr>
          <p:cNvSpPr>
            <a:spLocks noGrp="1"/>
          </p:cNvSpPr>
          <p:nvPr>
            <p:ph sz="half" idx="1"/>
          </p:nvPr>
        </p:nvSpPr>
        <p:spPr>
          <a:xfrm>
            <a:off x="914400" y="1690688"/>
            <a:ext cx="5181600" cy="4351338"/>
          </a:xfrm>
        </p:spPr>
        <p:txBody>
          <a:bodyPr/>
          <a:lstStyle/>
          <a:p>
            <a:r>
              <a:rPr lang="en-US" dirty="0"/>
              <a:t>Math </a:t>
            </a:r>
          </a:p>
          <a:p>
            <a:pPr lvl="1"/>
            <a:r>
              <a:rPr lang="en-US" dirty="0"/>
              <a:t>To understand how models work, to pick the right models, debug when they don’t work</a:t>
            </a:r>
          </a:p>
          <a:p>
            <a:r>
              <a:rPr lang="en-US" dirty="0"/>
              <a:t>Computer Science</a:t>
            </a:r>
          </a:p>
          <a:p>
            <a:pPr lvl="1"/>
            <a:r>
              <a:rPr lang="en-US" dirty="0"/>
              <a:t>To handle the huge datasets, setup training jobs, and deploy trained models in production</a:t>
            </a:r>
          </a:p>
          <a:p>
            <a:r>
              <a:rPr lang="en-US" dirty="0"/>
              <a:t>Product Knowledge</a:t>
            </a:r>
          </a:p>
          <a:p>
            <a:pPr lvl="1"/>
            <a:r>
              <a:rPr lang="en-US" dirty="0"/>
              <a:t>To convert business problem to a data problem, create features, identify opportunities using data</a:t>
            </a:r>
          </a:p>
        </p:txBody>
      </p:sp>
      <p:sp>
        <p:nvSpPr>
          <p:cNvPr id="5" name="Content Placeholder 4">
            <a:extLst>
              <a:ext uri="{FF2B5EF4-FFF2-40B4-BE49-F238E27FC236}">
                <a16:creationId xmlns:a16="http://schemas.microsoft.com/office/drawing/2014/main" id="{146B70B4-9BA9-D14E-B8DE-BB4DAAF9FA1E}"/>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07176E35-ED64-804D-B792-9E7E4F740221}"/>
              </a:ext>
            </a:extLst>
          </p:cNvPr>
          <p:cNvPicPr>
            <a:picLocks noChangeAspect="1"/>
          </p:cNvPicPr>
          <p:nvPr/>
        </p:nvPicPr>
        <p:blipFill>
          <a:blip r:embed="rId2"/>
          <a:stretch>
            <a:fillRect/>
          </a:stretch>
        </p:blipFill>
        <p:spPr>
          <a:xfrm>
            <a:off x="6573707" y="1825625"/>
            <a:ext cx="4051300" cy="3937000"/>
          </a:xfrm>
          <a:prstGeom prst="rect">
            <a:avLst/>
          </a:prstGeom>
        </p:spPr>
      </p:pic>
    </p:spTree>
    <p:extLst>
      <p:ext uri="{BB962C8B-B14F-4D97-AF65-F5344CB8AC3E}">
        <p14:creationId xmlns:p14="http://schemas.microsoft.com/office/powerpoint/2010/main" val="43092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EAC2-68F0-7845-BD07-8A42907BF53A}"/>
              </a:ext>
            </a:extLst>
          </p:cNvPr>
          <p:cNvSpPr>
            <a:spLocks noGrp="1"/>
          </p:cNvSpPr>
          <p:nvPr>
            <p:ph type="title"/>
          </p:nvPr>
        </p:nvSpPr>
        <p:spPr>
          <a:xfrm>
            <a:off x="838200" y="1140112"/>
            <a:ext cx="10515600" cy="2852737"/>
          </a:xfrm>
        </p:spPr>
        <p:txBody>
          <a:bodyPr/>
          <a:lstStyle/>
          <a:p>
            <a:pPr algn="ctr"/>
            <a:r>
              <a:rPr lang="en-US" dirty="0"/>
              <a:t>Career paths</a:t>
            </a:r>
          </a:p>
        </p:txBody>
      </p:sp>
    </p:spTree>
    <p:extLst>
      <p:ext uri="{BB962C8B-B14F-4D97-AF65-F5344CB8AC3E}">
        <p14:creationId xmlns:p14="http://schemas.microsoft.com/office/powerpoint/2010/main" val="1825284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A112-1F85-7747-9452-7805CFA350B3}"/>
              </a:ext>
            </a:extLst>
          </p:cNvPr>
          <p:cNvSpPr>
            <a:spLocks noGrp="1"/>
          </p:cNvSpPr>
          <p:nvPr>
            <p:ph type="title"/>
          </p:nvPr>
        </p:nvSpPr>
        <p:spPr/>
        <p:txBody>
          <a:bodyPr/>
          <a:lstStyle/>
          <a:p>
            <a:r>
              <a:rPr lang="en-US" dirty="0"/>
              <a:t>Typical careers </a:t>
            </a:r>
          </a:p>
        </p:txBody>
      </p:sp>
      <p:sp>
        <p:nvSpPr>
          <p:cNvPr id="3" name="Content Placeholder 2">
            <a:extLst>
              <a:ext uri="{FF2B5EF4-FFF2-40B4-BE49-F238E27FC236}">
                <a16:creationId xmlns:a16="http://schemas.microsoft.com/office/drawing/2014/main" id="{AC197A1C-4AA8-3848-B065-D729137160FD}"/>
              </a:ext>
            </a:extLst>
          </p:cNvPr>
          <p:cNvSpPr>
            <a:spLocks noGrp="1"/>
          </p:cNvSpPr>
          <p:nvPr>
            <p:ph idx="1"/>
          </p:nvPr>
        </p:nvSpPr>
        <p:spPr>
          <a:xfrm>
            <a:off x="838200" y="1253331"/>
            <a:ext cx="10515600" cy="4351338"/>
          </a:xfrm>
        </p:spPr>
        <p:txBody>
          <a:bodyPr/>
          <a:lstStyle/>
          <a:p>
            <a:r>
              <a:rPr lang="en-US" dirty="0"/>
              <a:t>Research scientist</a:t>
            </a:r>
          </a:p>
          <a:p>
            <a:pPr lvl="1"/>
            <a:r>
              <a:rPr lang="en-US" sz="2000" dirty="0"/>
              <a:t>Develops new algorithms &amp; publishes papers at conferences</a:t>
            </a:r>
          </a:p>
          <a:p>
            <a:pPr lvl="1"/>
            <a:r>
              <a:rPr lang="en-US" sz="2000" dirty="0"/>
              <a:t>Typically works in universities or R&amp;D centers of MNCs</a:t>
            </a:r>
          </a:p>
          <a:p>
            <a:pPr lvl="1"/>
            <a:r>
              <a:rPr lang="en-US" sz="2000" dirty="0"/>
              <a:t>Often holds a PhD</a:t>
            </a:r>
          </a:p>
          <a:p>
            <a:pPr lvl="1"/>
            <a:r>
              <a:rPr lang="en-US" sz="2000" dirty="0"/>
              <a:t>Skills required: ML Algorithms, Linear Algebra, Statistics, Calculus, C++, Python</a:t>
            </a:r>
          </a:p>
          <a:p>
            <a:r>
              <a:rPr lang="en-US" dirty="0"/>
              <a:t>Data scientist</a:t>
            </a:r>
          </a:p>
          <a:p>
            <a:pPr lvl="1"/>
            <a:r>
              <a:rPr lang="en-US" sz="2000" dirty="0"/>
              <a:t>Uses existing algorithms and trains them on business problems</a:t>
            </a:r>
          </a:p>
          <a:p>
            <a:pPr lvl="1"/>
            <a:r>
              <a:rPr lang="en-US" sz="2000" dirty="0"/>
              <a:t>Gathers and cleans data, creates insights from data</a:t>
            </a:r>
          </a:p>
          <a:p>
            <a:pPr lvl="1"/>
            <a:r>
              <a:rPr lang="en-US" sz="2000" dirty="0"/>
              <a:t>Often holds a Masters degree, sometimes, a Bachelors</a:t>
            </a:r>
          </a:p>
          <a:p>
            <a:pPr lvl="1"/>
            <a:r>
              <a:rPr lang="en-US" sz="2000" dirty="0"/>
              <a:t>Skills required: Statistics, Linear Algebra, ML Algorithms, Python, Spark, SQL, Domain knowledge, hacker mindset</a:t>
            </a:r>
          </a:p>
        </p:txBody>
      </p:sp>
    </p:spTree>
    <p:extLst>
      <p:ext uri="{BB962C8B-B14F-4D97-AF65-F5344CB8AC3E}">
        <p14:creationId xmlns:p14="http://schemas.microsoft.com/office/powerpoint/2010/main" val="296634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52312-4793-DB44-BB49-D6EDC9851638}"/>
              </a:ext>
            </a:extLst>
          </p:cNvPr>
          <p:cNvSpPr>
            <a:spLocks noGrp="1"/>
          </p:cNvSpPr>
          <p:nvPr>
            <p:ph type="title"/>
          </p:nvPr>
        </p:nvSpPr>
        <p:spPr/>
        <p:txBody>
          <a:bodyPr/>
          <a:lstStyle/>
          <a:p>
            <a:r>
              <a:rPr lang="en-US" dirty="0"/>
              <a:t>Artificial Intelligence</a:t>
            </a:r>
          </a:p>
        </p:txBody>
      </p:sp>
      <p:sp>
        <p:nvSpPr>
          <p:cNvPr id="3" name="Content Placeholder 2">
            <a:extLst>
              <a:ext uri="{FF2B5EF4-FFF2-40B4-BE49-F238E27FC236}">
                <a16:creationId xmlns:a16="http://schemas.microsoft.com/office/drawing/2014/main" id="{307803DB-EA3F-0E4B-AD28-5F303B92345D}"/>
              </a:ext>
            </a:extLst>
          </p:cNvPr>
          <p:cNvSpPr>
            <a:spLocks noGrp="1"/>
          </p:cNvSpPr>
          <p:nvPr>
            <p:ph idx="1"/>
          </p:nvPr>
        </p:nvSpPr>
        <p:spPr>
          <a:xfrm>
            <a:off x="838200" y="2695054"/>
            <a:ext cx="10515600" cy="2581484"/>
          </a:xfrm>
        </p:spPr>
        <p:txBody>
          <a:bodyPr/>
          <a:lstStyle/>
          <a:p>
            <a:pPr marL="0" indent="0">
              <a:buNone/>
            </a:pPr>
            <a:r>
              <a:rPr lang="en-US" dirty="0"/>
              <a:t>“AI is the new electricity! Electricity transformed countless industries; AI will now do the same”</a:t>
            </a:r>
          </a:p>
          <a:p>
            <a:pPr marL="0" indent="0">
              <a:buNone/>
            </a:pPr>
            <a:r>
              <a:rPr lang="en-US" dirty="0"/>
              <a:t>	Andrew NG</a:t>
            </a:r>
            <a:endParaRPr lang="en-US" sz="2400" dirty="0"/>
          </a:p>
          <a:p>
            <a:pPr marL="0" indent="0">
              <a:buNone/>
            </a:pPr>
            <a:r>
              <a:rPr lang="en-US" sz="2400" dirty="0"/>
              <a:t>	</a:t>
            </a:r>
            <a:r>
              <a:rPr lang="en-US" sz="2000" dirty="0"/>
              <a:t>Co-founder and head, Google Brain, Co-founder, Coursera</a:t>
            </a:r>
            <a:endParaRPr lang="en-US" sz="2400" dirty="0"/>
          </a:p>
        </p:txBody>
      </p:sp>
    </p:spTree>
    <p:extLst>
      <p:ext uri="{BB962C8B-B14F-4D97-AF65-F5344CB8AC3E}">
        <p14:creationId xmlns:p14="http://schemas.microsoft.com/office/powerpoint/2010/main" val="311086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A112-1F85-7747-9452-7805CFA350B3}"/>
              </a:ext>
            </a:extLst>
          </p:cNvPr>
          <p:cNvSpPr>
            <a:spLocks noGrp="1"/>
          </p:cNvSpPr>
          <p:nvPr>
            <p:ph type="title"/>
          </p:nvPr>
        </p:nvSpPr>
        <p:spPr/>
        <p:txBody>
          <a:bodyPr/>
          <a:lstStyle/>
          <a:p>
            <a:r>
              <a:rPr lang="en-US" dirty="0"/>
              <a:t>Typical careers (</a:t>
            </a:r>
            <a:r>
              <a:rPr lang="en-US" dirty="0" err="1"/>
              <a:t>Cont</a:t>
            </a:r>
            <a:r>
              <a:rPr lang="en-US" dirty="0"/>
              <a:t> )</a:t>
            </a:r>
          </a:p>
        </p:txBody>
      </p:sp>
      <p:sp>
        <p:nvSpPr>
          <p:cNvPr id="3" name="Content Placeholder 2">
            <a:extLst>
              <a:ext uri="{FF2B5EF4-FFF2-40B4-BE49-F238E27FC236}">
                <a16:creationId xmlns:a16="http://schemas.microsoft.com/office/drawing/2014/main" id="{AC197A1C-4AA8-3848-B065-D729137160FD}"/>
              </a:ext>
            </a:extLst>
          </p:cNvPr>
          <p:cNvSpPr>
            <a:spLocks noGrp="1"/>
          </p:cNvSpPr>
          <p:nvPr>
            <p:ph idx="1"/>
          </p:nvPr>
        </p:nvSpPr>
        <p:spPr>
          <a:xfrm>
            <a:off x="838200" y="1253331"/>
            <a:ext cx="10515600" cy="4351338"/>
          </a:xfrm>
        </p:spPr>
        <p:txBody>
          <a:bodyPr/>
          <a:lstStyle/>
          <a:p>
            <a:r>
              <a:rPr lang="en-US" dirty="0"/>
              <a:t>Machine Learning Engineer</a:t>
            </a:r>
          </a:p>
          <a:p>
            <a:pPr lvl="1"/>
            <a:r>
              <a:rPr lang="en-US" sz="2000" dirty="0"/>
              <a:t>Works closely with a Data Scientist. Takes trained models and productionizes them</a:t>
            </a:r>
          </a:p>
          <a:p>
            <a:pPr lvl="1"/>
            <a:r>
              <a:rPr lang="en-US" sz="2000" dirty="0"/>
              <a:t>Maintains the models in production, responsible for real-time functioning of models</a:t>
            </a:r>
          </a:p>
          <a:p>
            <a:pPr lvl="1"/>
            <a:r>
              <a:rPr lang="en-US" sz="2000" dirty="0"/>
              <a:t>Skills required: Software tools, cloud applications, ML Algorithms, Python, Java</a:t>
            </a:r>
          </a:p>
          <a:p>
            <a:r>
              <a:rPr lang="en-US" dirty="0"/>
              <a:t>Big Data Engineer</a:t>
            </a:r>
          </a:p>
          <a:p>
            <a:pPr lvl="1"/>
            <a:r>
              <a:rPr lang="en-US" sz="2000" dirty="0"/>
              <a:t>Builds the platforms required for the data to be collected, stored, and used for by the data scientists</a:t>
            </a:r>
          </a:p>
          <a:p>
            <a:pPr lvl="1"/>
            <a:r>
              <a:rPr lang="en-US" sz="2000" dirty="0"/>
              <a:t>Is not involved with ML models directly, but acts as a back-bone of ML platforms</a:t>
            </a:r>
          </a:p>
          <a:p>
            <a:pPr lvl="1"/>
            <a:r>
              <a:rPr lang="en-US" sz="2000" dirty="0"/>
              <a:t>Skills required: Software tools, Big data (Hadoop, Spark) &amp; cloud applications, Java</a:t>
            </a:r>
          </a:p>
          <a:p>
            <a:r>
              <a:rPr lang="en-US" sz="2400" dirty="0"/>
              <a:t>Data Analyst</a:t>
            </a:r>
          </a:p>
          <a:p>
            <a:pPr lvl="1"/>
            <a:r>
              <a:rPr lang="en-US" sz="2000" dirty="0"/>
              <a:t>Uses data driven insights to improve product</a:t>
            </a:r>
          </a:p>
          <a:p>
            <a:pPr lvl="1"/>
            <a:r>
              <a:rPr lang="en-US" sz="2000" dirty="0"/>
              <a:t>Skills required: SQL, communication skills, product insight, statistics</a:t>
            </a:r>
          </a:p>
        </p:txBody>
      </p:sp>
    </p:spTree>
    <p:extLst>
      <p:ext uri="{BB962C8B-B14F-4D97-AF65-F5344CB8AC3E}">
        <p14:creationId xmlns:p14="http://schemas.microsoft.com/office/powerpoint/2010/main" val="84041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A612-0081-104C-9CB8-C1F9DA4C068D}"/>
              </a:ext>
            </a:extLst>
          </p:cNvPr>
          <p:cNvSpPr>
            <a:spLocks noGrp="1"/>
          </p:cNvSpPr>
          <p:nvPr>
            <p:ph type="title"/>
          </p:nvPr>
        </p:nvSpPr>
        <p:spPr/>
        <p:txBody>
          <a:bodyPr/>
          <a:lstStyle/>
          <a:p>
            <a:r>
              <a:rPr lang="en-US" dirty="0"/>
              <a:t>Practical tips</a:t>
            </a:r>
          </a:p>
        </p:txBody>
      </p:sp>
      <p:sp>
        <p:nvSpPr>
          <p:cNvPr id="3" name="Content Placeholder 2">
            <a:extLst>
              <a:ext uri="{FF2B5EF4-FFF2-40B4-BE49-F238E27FC236}">
                <a16:creationId xmlns:a16="http://schemas.microsoft.com/office/drawing/2014/main" id="{1587642D-631B-1C4A-90DB-0422AABF1995}"/>
              </a:ext>
            </a:extLst>
          </p:cNvPr>
          <p:cNvSpPr>
            <a:spLocks noGrp="1"/>
          </p:cNvSpPr>
          <p:nvPr>
            <p:ph idx="1"/>
          </p:nvPr>
        </p:nvSpPr>
        <p:spPr/>
        <p:txBody>
          <a:bodyPr/>
          <a:lstStyle/>
          <a:p>
            <a:r>
              <a:rPr lang="en-US" dirty="0"/>
              <a:t>Courses</a:t>
            </a:r>
          </a:p>
          <a:p>
            <a:r>
              <a:rPr lang="en-US" dirty="0"/>
              <a:t>Hackathons</a:t>
            </a:r>
          </a:p>
          <a:p>
            <a:r>
              <a:rPr lang="en-US" dirty="0"/>
              <a:t>Data Structures &amp; Algorithms</a:t>
            </a:r>
          </a:p>
          <a:p>
            <a:r>
              <a:rPr lang="en-US" dirty="0"/>
              <a:t>Internships</a:t>
            </a:r>
          </a:p>
          <a:p>
            <a:r>
              <a:rPr lang="en-US" dirty="0"/>
              <a:t>Personal projects</a:t>
            </a:r>
          </a:p>
          <a:p>
            <a:r>
              <a:rPr lang="en-US" dirty="0"/>
              <a:t>Blogs &amp; Newsletters – read and write</a:t>
            </a:r>
          </a:p>
          <a:p>
            <a:r>
              <a:rPr lang="en-US" dirty="0"/>
              <a:t>Social Media – create presence in LinkedIn and Twitter, follow industry leaders</a:t>
            </a:r>
          </a:p>
        </p:txBody>
      </p:sp>
    </p:spTree>
    <p:extLst>
      <p:ext uri="{BB962C8B-B14F-4D97-AF65-F5344CB8AC3E}">
        <p14:creationId xmlns:p14="http://schemas.microsoft.com/office/powerpoint/2010/main" val="565341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09" name="Object 17">
            <a:extLst>
              <a:ext uri="{FF2B5EF4-FFF2-40B4-BE49-F238E27FC236}">
                <a16:creationId xmlns:a16="http://schemas.microsoft.com/office/drawing/2014/main" id="{BE2B109C-DAC8-2D44-9DA5-FD8E502A4B81}"/>
              </a:ext>
            </a:extLst>
          </p:cNvPr>
          <p:cNvGraphicFramePr>
            <a:graphicFrameLocks noChangeAspect="1"/>
          </p:cNvGraphicFramePr>
          <p:nvPr/>
        </p:nvGraphicFramePr>
        <p:xfrm>
          <a:off x="0" y="-1758950"/>
          <a:ext cx="12257088" cy="8616950"/>
        </p:xfrm>
        <a:graphic>
          <a:graphicData uri="http://schemas.openxmlformats.org/presentationml/2006/ole">
            <mc:AlternateContent xmlns:mc="http://schemas.openxmlformats.org/markup-compatibility/2006">
              <mc:Choice xmlns:v="urn:schemas-microsoft-com:vml" Requires="v">
                <p:oleObj spid="_x0000_s17443" name="Acrobat Document" r:id="rId3" imgW="11290300" imgH="7975600" progId="Acrobat.Document.DC">
                  <p:embed/>
                </p:oleObj>
              </mc:Choice>
              <mc:Fallback>
                <p:oleObj name="Acrobat Document" r:id="rId3" imgW="11290300" imgH="7975600" progId="Acrobat.Document.DC">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58950"/>
                        <a:ext cx="12257088" cy="861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7410" name="Group 1">
            <a:extLst>
              <a:ext uri="{FF2B5EF4-FFF2-40B4-BE49-F238E27FC236}">
                <a16:creationId xmlns:a16="http://schemas.microsoft.com/office/drawing/2014/main" id="{D743F32D-F04A-7846-B7DE-86D37CED352F}"/>
              </a:ext>
            </a:extLst>
          </p:cNvPr>
          <p:cNvGrpSpPr>
            <a:grpSpLocks/>
          </p:cNvGrpSpPr>
          <p:nvPr/>
        </p:nvGrpSpPr>
        <p:grpSpPr bwMode="auto">
          <a:xfrm>
            <a:off x="398463" y="1520825"/>
            <a:ext cx="3938587" cy="1266825"/>
            <a:chOff x="1811910" y="1520162"/>
            <a:chExt cx="3938599" cy="1267612"/>
          </a:xfrm>
        </p:grpSpPr>
        <p:sp>
          <p:nvSpPr>
            <p:cNvPr id="24" name="TextBox 23">
              <a:extLst>
                <a:ext uri="{FF2B5EF4-FFF2-40B4-BE49-F238E27FC236}">
                  <a16:creationId xmlns:a16="http://schemas.microsoft.com/office/drawing/2014/main" id="{EF33D0AC-ECFB-A847-B4B1-05BACD0710E3}"/>
                </a:ext>
              </a:extLst>
            </p:cNvPr>
            <p:cNvSpPr txBox="1"/>
            <p:nvPr/>
          </p:nvSpPr>
          <p:spPr>
            <a:xfrm>
              <a:off x="1811910" y="1520162"/>
              <a:ext cx="3938599" cy="482900"/>
            </a:xfrm>
            <a:prstGeom prst="rect">
              <a:avLst/>
            </a:prstGeom>
            <a:noFill/>
          </p:spPr>
          <p:txBody>
            <a:bodyPr>
              <a:spAutoFit/>
            </a:bodyPr>
            <a:lstStyle/>
            <a:p>
              <a:pPr>
                <a:defRPr/>
              </a:pPr>
              <a:r>
                <a:rPr lang="en-IN" sz="1270" dirty="0"/>
                <a:t>Manipal University Jaipur, </a:t>
              </a:r>
              <a:r>
                <a:rPr lang="en-IN" sz="1270" dirty="0" err="1"/>
                <a:t>Dehmi</a:t>
              </a:r>
              <a:r>
                <a:rPr lang="en-IN" sz="1270" dirty="0"/>
                <a:t> Kalan, Off Jaipur-Ajmer Expressway, Jaipur, Rajasthan 303007</a:t>
              </a:r>
            </a:p>
          </p:txBody>
        </p:sp>
        <p:pic>
          <p:nvPicPr>
            <p:cNvPr id="17414" name="Graphic 25">
              <a:extLst>
                <a:ext uri="{FF2B5EF4-FFF2-40B4-BE49-F238E27FC236}">
                  <a16:creationId xmlns:a16="http://schemas.microsoft.com/office/drawing/2014/main" id="{2FDB4E8A-3E2F-4F4A-BE8B-389C1C15A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1760" y="2115845"/>
              <a:ext cx="146050" cy="62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7B7FC7C0-F484-4949-8918-8BF778A874C8}"/>
                </a:ext>
              </a:extLst>
            </p:cNvPr>
            <p:cNvSpPr txBox="1"/>
            <p:nvPr/>
          </p:nvSpPr>
          <p:spPr>
            <a:xfrm>
              <a:off x="2107186" y="2047539"/>
              <a:ext cx="1590680" cy="258924"/>
            </a:xfrm>
            <a:prstGeom prst="rect">
              <a:avLst/>
            </a:prstGeom>
            <a:noFill/>
          </p:spPr>
          <p:txBody>
            <a:bodyPr>
              <a:spAutoFit/>
            </a:bodyPr>
            <a:lstStyle/>
            <a:p>
              <a:pPr>
                <a:defRPr/>
              </a:pPr>
              <a:r>
                <a:rPr lang="en-IN" sz="1088" dirty="0"/>
                <a:t>+91 7304 000 444</a:t>
              </a:r>
            </a:p>
          </p:txBody>
        </p:sp>
        <p:sp>
          <p:nvSpPr>
            <p:cNvPr id="30" name="TextBox 29">
              <a:extLst>
                <a:ext uri="{FF2B5EF4-FFF2-40B4-BE49-F238E27FC236}">
                  <a16:creationId xmlns:a16="http://schemas.microsoft.com/office/drawing/2014/main" id="{1B98D19D-685C-2B4A-BFAB-15C8C3BA1AD0}"/>
                </a:ext>
              </a:extLst>
            </p:cNvPr>
            <p:cNvSpPr txBox="1"/>
            <p:nvPr/>
          </p:nvSpPr>
          <p:spPr>
            <a:xfrm>
              <a:off x="2107186" y="2287401"/>
              <a:ext cx="1846268" cy="260512"/>
            </a:xfrm>
            <a:prstGeom prst="rect">
              <a:avLst/>
            </a:prstGeom>
            <a:noFill/>
          </p:spPr>
          <p:txBody>
            <a:bodyPr>
              <a:spAutoFit/>
            </a:bodyPr>
            <a:lstStyle/>
            <a:p>
              <a:pPr>
                <a:defRPr/>
              </a:pPr>
              <a:r>
                <a:rPr lang="en-IN" sz="1088" dirty="0"/>
                <a:t>info@onlinemanipal.com</a:t>
              </a:r>
            </a:p>
          </p:txBody>
        </p:sp>
        <p:sp>
          <p:nvSpPr>
            <p:cNvPr id="32" name="TextBox 31">
              <a:extLst>
                <a:ext uri="{FF2B5EF4-FFF2-40B4-BE49-F238E27FC236}">
                  <a16:creationId xmlns:a16="http://schemas.microsoft.com/office/drawing/2014/main" id="{5EA27547-82E2-4C46-A1E4-88AE6EC3AACF}"/>
                </a:ext>
              </a:extLst>
            </p:cNvPr>
            <p:cNvSpPr txBox="1"/>
            <p:nvPr/>
          </p:nvSpPr>
          <p:spPr>
            <a:xfrm>
              <a:off x="2107186" y="2527262"/>
              <a:ext cx="1846268" cy="260512"/>
            </a:xfrm>
            <a:prstGeom prst="rect">
              <a:avLst/>
            </a:prstGeom>
            <a:noFill/>
          </p:spPr>
          <p:txBody>
            <a:bodyPr>
              <a:spAutoFit/>
            </a:bodyPr>
            <a:lstStyle/>
            <a:p>
              <a:pPr>
                <a:defRPr/>
              </a:pPr>
              <a:r>
                <a:rPr lang="en-IN" sz="1088" dirty="0"/>
                <a:t>www.onlinemanipal.com</a:t>
              </a:r>
            </a:p>
          </p:txBody>
        </p:sp>
      </p:grpSp>
      <p:pic>
        <p:nvPicPr>
          <p:cNvPr id="17411" name="Picture 4">
            <a:extLst>
              <a:ext uri="{FF2B5EF4-FFF2-40B4-BE49-F238E27FC236}">
                <a16:creationId xmlns:a16="http://schemas.microsoft.com/office/drawing/2014/main" id="{CBB822A6-6DEC-AE49-AA7B-72FA730F96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8563" t="23260" r="5460" b="26025"/>
          <a:stretch>
            <a:fillRect/>
          </a:stretch>
        </p:blipFill>
        <p:spPr bwMode="auto">
          <a:xfrm>
            <a:off x="398463" y="393700"/>
            <a:ext cx="240665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2" descr="Logo&#10;&#10;Description automatically generated">
            <a:extLst>
              <a:ext uri="{FF2B5EF4-FFF2-40B4-BE49-F238E27FC236}">
                <a16:creationId xmlns:a16="http://schemas.microsoft.com/office/drawing/2014/main" id="{BAE26334-F6B9-CA42-AA95-1B320A1043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899" t="11031" r="5869" b="8517"/>
          <a:stretch>
            <a:fillRect/>
          </a:stretch>
        </p:blipFill>
        <p:spPr bwMode="auto">
          <a:xfrm>
            <a:off x="9639300" y="404813"/>
            <a:ext cx="2046288"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92A50156-D240-BF41-85FE-B44848C75A06}"/>
              </a:ext>
            </a:extLst>
          </p:cNvPr>
          <p:cNvSpPr>
            <a:spLocks noGrp="1" noChangeArrowheads="1"/>
          </p:cNvSpPr>
          <p:nvPr>
            <p:ph type="title"/>
          </p:nvPr>
        </p:nvSpPr>
        <p:spPr bwMode="auto">
          <a:xfrm>
            <a:off x="838200" y="365125"/>
            <a:ext cx="10515600" cy="681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Agenda</a:t>
            </a:r>
            <a:endParaRPr lang="en-IN" altLang="en-US"/>
          </a:p>
        </p:txBody>
      </p:sp>
      <p:sp>
        <p:nvSpPr>
          <p:cNvPr id="14338" name="Content Placeholder 2">
            <a:extLst>
              <a:ext uri="{FF2B5EF4-FFF2-40B4-BE49-F238E27FC236}">
                <a16:creationId xmlns:a16="http://schemas.microsoft.com/office/drawing/2014/main" id="{328FFC49-8AFA-5148-8EE1-802B015FC1B4}"/>
              </a:ext>
            </a:extLst>
          </p:cNvPr>
          <p:cNvSpPr>
            <a:spLocks noGrp="1" noChangeArrowheads="1"/>
          </p:cNvSpPr>
          <p:nvPr>
            <p:ph idx="1"/>
          </p:nvPr>
        </p:nvSpPr>
        <p:spPr bwMode="auto">
          <a:xfrm>
            <a:off x="838200" y="1046163"/>
            <a:ext cx="10515600" cy="5130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IN" altLang="en-US" dirty="0"/>
              <a:t>What is AI?</a:t>
            </a:r>
          </a:p>
          <a:p>
            <a:r>
              <a:rPr lang="en-IN" altLang="en-US" dirty="0"/>
              <a:t>How does AI work?</a:t>
            </a:r>
          </a:p>
          <a:p>
            <a:pPr lvl="1"/>
            <a:r>
              <a:rPr lang="en-IN" altLang="en-US" dirty="0"/>
              <a:t>Machine Learning </a:t>
            </a:r>
          </a:p>
          <a:p>
            <a:pPr lvl="1"/>
            <a:r>
              <a:rPr lang="en-IN" altLang="en-US" dirty="0"/>
              <a:t>Deep Learning</a:t>
            </a:r>
          </a:p>
          <a:p>
            <a:pPr lvl="1"/>
            <a:r>
              <a:rPr lang="en-IN" altLang="en-US" dirty="0"/>
              <a:t>Advantages and challenges with Deep Learning</a:t>
            </a:r>
          </a:p>
          <a:p>
            <a:r>
              <a:rPr lang="en-IN" altLang="en-US" dirty="0"/>
              <a:t>A few case studies</a:t>
            </a:r>
          </a:p>
          <a:p>
            <a:r>
              <a:rPr lang="en-IN" altLang="en-US" dirty="0"/>
              <a:t>Common roles in industry &amp; the skills required for them</a:t>
            </a:r>
          </a:p>
          <a:p>
            <a:pPr marL="0" indent="0">
              <a:buNone/>
            </a:pPr>
            <a:endParaRPr lang="en-I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FE7D9-F577-EB49-AA71-39FA39624A2E}"/>
              </a:ext>
            </a:extLst>
          </p:cNvPr>
          <p:cNvSpPr>
            <a:spLocks noGrp="1"/>
          </p:cNvSpPr>
          <p:nvPr>
            <p:ph type="title"/>
          </p:nvPr>
        </p:nvSpPr>
        <p:spPr>
          <a:xfrm>
            <a:off x="831850" y="1050171"/>
            <a:ext cx="10515600" cy="2852737"/>
          </a:xfrm>
        </p:spPr>
        <p:txBody>
          <a:bodyPr/>
          <a:lstStyle/>
          <a:p>
            <a:pPr algn="ctr"/>
            <a:r>
              <a:rPr lang="en-US" dirty="0"/>
              <a:t>What is AI?</a:t>
            </a:r>
          </a:p>
        </p:txBody>
      </p:sp>
    </p:spTree>
    <p:extLst>
      <p:ext uri="{BB962C8B-B14F-4D97-AF65-F5344CB8AC3E}">
        <p14:creationId xmlns:p14="http://schemas.microsoft.com/office/powerpoint/2010/main" val="1522512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DB704C8C-874E-B242-9699-6CC53D58C31C}"/>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AI – An overview</a:t>
            </a:r>
          </a:p>
        </p:txBody>
      </p:sp>
      <p:sp>
        <p:nvSpPr>
          <p:cNvPr id="29698" name="Content Placeholder 2">
            <a:extLst>
              <a:ext uri="{FF2B5EF4-FFF2-40B4-BE49-F238E27FC236}">
                <a16:creationId xmlns:a16="http://schemas.microsoft.com/office/drawing/2014/main" id="{F2FDD6FB-53D2-9A45-9C5D-4FA190A3C531}"/>
              </a:ext>
            </a:extLst>
          </p:cNvPr>
          <p:cNvSpPr>
            <a:spLocks noGrp="1" noChangeArrowheads="1"/>
          </p:cNvSpPr>
          <p:nvPr>
            <p:ph idx="1"/>
          </p:nvPr>
        </p:nvSpPr>
        <p:spPr bwMode="auto">
          <a:xfrm>
            <a:off x="838200" y="1323975"/>
            <a:ext cx="10515600" cy="4351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Machines that are programmed to think and act like humans</a:t>
            </a:r>
          </a:p>
          <a:p>
            <a:r>
              <a:rPr lang="en-US" altLang="en-US" dirty="0"/>
              <a:t>Origins in 1950s, when pioneers in different fields assembled to define AI</a:t>
            </a:r>
          </a:p>
          <a:p>
            <a:r>
              <a:rPr lang="en-US" altLang="en-US" dirty="0"/>
              <a:t>Interest from Computer Scientists, Mathematicians, Economists, Neuroscientists, Psychologists, Linguists</a:t>
            </a:r>
          </a:p>
          <a:p>
            <a:r>
              <a:rPr lang="en-US" altLang="en-US" dirty="0"/>
              <a:t>Early enthusiasm, followed by AI winter: 1950s to 1970s</a:t>
            </a:r>
          </a:p>
          <a:p>
            <a:r>
              <a:rPr lang="en-US" altLang="en-US" dirty="0"/>
              <a:t>Re-emergence of AI: 1980s</a:t>
            </a:r>
          </a:p>
          <a:p>
            <a:r>
              <a:rPr lang="en-US" altLang="en-US" dirty="0"/>
              <a:t>Modern AI: 2000s. Entry of Big data and compute power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6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6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84A1-5C70-8147-A8A7-79BDDC9EE99E}"/>
              </a:ext>
            </a:extLst>
          </p:cNvPr>
          <p:cNvSpPr>
            <a:spLocks noGrp="1"/>
          </p:cNvSpPr>
          <p:nvPr>
            <p:ph type="title"/>
          </p:nvPr>
        </p:nvSpPr>
        <p:spPr/>
        <p:txBody>
          <a:bodyPr/>
          <a:lstStyle/>
          <a:p>
            <a:r>
              <a:rPr lang="en-US" dirty="0"/>
              <a:t>Hype-Artificial General Intelligence </a:t>
            </a:r>
          </a:p>
        </p:txBody>
      </p:sp>
      <p:sp>
        <p:nvSpPr>
          <p:cNvPr id="3" name="Content Placeholder 2">
            <a:extLst>
              <a:ext uri="{FF2B5EF4-FFF2-40B4-BE49-F238E27FC236}">
                <a16:creationId xmlns:a16="http://schemas.microsoft.com/office/drawing/2014/main" id="{04763092-8C17-E74F-AB84-176765BC48E6}"/>
              </a:ext>
            </a:extLst>
          </p:cNvPr>
          <p:cNvSpPr>
            <a:spLocks noGrp="1"/>
          </p:cNvSpPr>
          <p:nvPr>
            <p:ph idx="1"/>
          </p:nvPr>
        </p:nvSpPr>
        <p:spPr>
          <a:xfrm>
            <a:off x="838200" y="1690688"/>
            <a:ext cx="10515600" cy="4351338"/>
          </a:xfrm>
        </p:spPr>
        <p:txBody>
          <a:bodyPr/>
          <a:lstStyle/>
          <a:p>
            <a:pPr marL="0" indent="0">
              <a:buNone/>
            </a:pPr>
            <a:endParaRPr lang="en-US" dirty="0"/>
          </a:p>
        </p:txBody>
      </p:sp>
      <p:pic>
        <p:nvPicPr>
          <p:cNvPr id="4" name="Picture 3" descr="A picture containing text&#10;&#10;Description automatically generated">
            <a:extLst>
              <a:ext uri="{FF2B5EF4-FFF2-40B4-BE49-F238E27FC236}">
                <a16:creationId xmlns:a16="http://schemas.microsoft.com/office/drawing/2014/main" id="{A595DD9D-B674-6643-B92E-DAECBFC6E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551" y="1353730"/>
            <a:ext cx="2920161" cy="3813582"/>
          </a:xfrm>
          <a:prstGeom prst="rect">
            <a:avLst/>
          </a:prstGeom>
        </p:spPr>
      </p:pic>
      <p:pic>
        <p:nvPicPr>
          <p:cNvPr id="45058" name="Picture 2">
            <a:extLst>
              <a:ext uri="{FF2B5EF4-FFF2-40B4-BE49-F238E27FC236}">
                <a16:creationId xmlns:a16="http://schemas.microsoft.com/office/drawing/2014/main" id="{B327080B-8AC2-E34C-BB29-A81DB73C5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878" y="2713298"/>
            <a:ext cx="4056922" cy="2133156"/>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a:extLst>
              <a:ext uri="{FF2B5EF4-FFF2-40B4-BE49-F238E27FC236}">
                <a16:creationId xmlns:a16="http://schemas.microsoft.com/office/drawing/2014/main" id="{ADD5A3EA-BCCF-9B45-9432-2887BE37A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8806" y="2233612"/>
            <a:ext cx="23749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57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5060"/>
                                        </p:tgtEl>
                                        <p:attrNameLst>
                                          <p:attrName>style.visibility</p:attrName>
                                        </p:attrNameLst>
                                      </p:cBhvr>
                                      <p:to>
                                        <p:strVal val="visible"/>
                                      </p:to>
                                    </p:set>
                                    <p:animEffect transition="in" filter="dissolve">
                                      <p:cBhvr>
                                        <p:cTn id="12" dur="500"/>
                                        <p:tgtEl>
                                          <p:spTgt spid="4506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5058"/>
                                        </p:tgtEl>
                                        <p:attrNameLst>
                                          <p:attrName>style.visibility</p:attrName>
                                        </p:attrNameLst>
                                      </p:cBhvr>
                                      <p:to>
                                        <p:strVal val="visible"/>
                                      </p:to>
                                    </p:set>
                                    <p:animEffect transition="in" filter="dissolve">
                                      <p:cBhvr>
                                        <p:cTn id="17" dur="500"/>
                                        <p:tgtEl>
                                          <p:spTgt spid="45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129E4-DCCF-4246-BAD1-D842181416FD}"/>
              </a:ext>
            </a:extLst>
          </p:cNvPr>
          <p:cNvSpPr>
            <a:spLocks noGrp="1"/>
          </p:cNvSpPr>
          <p:nvPr>
            <p:ph type="title"/>
          </p:nvPr>
        </p:nvSpPr>
        <p:spPr/>
        <p:txBody>
          <a:bodyPr/>
          <a:lstStyle/>
          <a:p>
            <a:r>
              <a:rPr lang="en-US" dirty="0"/>
              <a:t>Reality – Artificial Narrow Intelligence</a:t>
            </a:r>
          </a:p>
        </p:txBody>
      </p:sp>
      <p:pic>
        <p:nvPicPr>
          <p:cNvPr id="4" name="Content Placeholder 3" descr="Icon&#10;&#10;Description automatically generated">
            <a:extLst>
              <a:ext uri="{FF2B5EF4-FFF2-40B4-BE49-F238E27FC236}">
                <a16:creationId xmlns:a16="http://schemas.microsoft.com/office/drawing/2014/main" id="{4815826B-2701-4145-A933-1D22AD0DB5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5444" y="1690688"/>
            <a:ext cx="3193920" cy="3193920"/>
          </a:xfrm>
          <a:prstGeom prst="rect">
            <a:avLst/>
          </a:prstGeom>
        </p:spPr>
      </p:pic>
      <p:pic>
        <p:nvPicPr>
          <p:cNvPr id="46084" name="Picture 4">
            <a:extLst>
              <a:ext uri="{FF2B5EF4-FFF2-40B4-BE49-F238E27FC236}">
                <a16:creationId xmlns:a16="http://schemas.microsoft.com/office/drawing/2014/main" id="{370F397B-ADA4-6F4B-95CD-1764A5734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0387" y="1827911"/>
            <a:ext cx="4323413" cy="23449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6965740-0C1F-934D-B180-77D35C5CB676}"/>
              </a:ext>
            </a:extLst>
          </p:cNvPr>
          <p:cNvPicPr>
            <a:picLocks noChangeAspect="1"/>
          </p:cNvPicPr>
          <p:nvPr/>
        </p:nvPicPr>
        <p:blipFill>
          <a:blip r:embed="rId4"/>
          <a:stretch>
            <a:fillRect/>
          </a:stretch>
        </p:blipFill>
        <p:spPr>
          <a:xfrm>
            <a:off x="3967926" y="3689920"/>
            <a:ext cx="2743898" cy="2073018"/>
          </a:xfrm>
          <a:prstGeom prst="rect">
            <a:avLst/>
          </a:prstGeom>
        </p:spPr>
      </p:pic>
    </p:spTree>
    <p:extLst>
      <p:ext uri="{BB962C8B-B14F-4D97-AF65-F5344CB8AC3E}">
        <p14:creationId xmlns:p14="http://schemas.microsoft.com/office/powerpoint/2010/main" val="421437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6084"/>
                                        </p:tgtEl>
                                        <p:attrNameLst>
                                          <p:attrName>style.visibility</p:attrName>
                                        </p:attrNameLst>
                                      </p:cBhvr>
                                      <p:to>
                                        <p:strVal val="visible"/>
                                      </p:to>
                                    </p:set>
                                    <p:animEffect transition="in" filter="dissolve">
                                      <p:cBhvr>
                                        <p:cTn id="17" dur="500"/>
                                        <p:tgtEl>
                                          <p:spTgt spid="46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0F415-8BA5-B34A-84B7-3100582DD490}"/>
              </a:ext>
            </a:extLst>
          </p:cNvPr>
          <p:cNvSpPr>
            <a:spLocks noGrp="1"/>
          </p:cNvSpPr>
          <p:nvPr>
            <p:ph type="title"/>
          </p:nvPr>
        </p:nvSpPr>
        <p:spPr/>
        <p:txBody>
          <a:bodyPr/>
          <a:lstStyle/>
          <a:p>
            <a:r>
              <a:rPr lang="en-US" dirty="0"/>
              <a:t>AI: Hype vs Reality</a:t>
            </a:r>
          </a:p>
        </p:txBody>
      </p:sp>
      <p:sp>
        <p:nvSpPr>
          <p:cNvPr id="3" name="Content Placeholder 2">
            <a:extLst>
              <a:ext uri="{FF2B5EF4-FFF2-40B4-BE49-F238E27FC236}">
                <a16:creationId xmlns:a16="http://schemas.microsoft.com/office/drawing/2014/main" id="{2B52032D-C8C0-0948-B3FD-D8E3438E46A7}"/>
              </a:ext>
            </a:extLst>
          </p:cNvPr>
          <p:cNvSpPr>
            <a:spLocks noGrp="1"/>
          </p:cNvSpPr>
          <p:nvPr>
            <p:ph sz="half" idx="1"/>
          </p:nvPr>
        </p:nvSpPr>
        <p:spPr>
          <a:xfrm>
            <a:off x="838200" y="1253331"/>
            <a:ext cx="5181600" cy="4351338"/>
          </a:xfrm>
        </p:spPr>
        <p:txBody>
          <a:bodyPr/>
          <a:lstStyle/>
          <a:p>
            <a:r>
              <a:rPr lang="en-US" dirty="0"/>
              <a:t>Artificial General Intelligence (AGI)</a:t>
            </a:r>
          </a:p>
          <a:p>
            <a:pPr marL="0" indent="0">
              <a:buNone/>
            </a:pPr>
            <a:endParaRPr lang="en-US" dirty="0"/>
          </a:p>
        </p:txBody>
      </p:sp>
      <p:sp>
        <p:nvSpPr>
          <p:cNvPr id="4" name="Content Placeholder 3">
            <a:extLst>
              <a:ext uri="{FF2B5EF4-FFF2-40B4-BE49-F238E27FC236}">
                <a16:creationId xmlns:a16="http://schemas.microsoft.com/office/drawing/2014/main" id="{50DF6261-C8AD-6542-9285-5056297C0E25}"/>
              </a:ext>
            </a:extLst>
          </p:cNvPr>
          <p:cNvSpPr>
            <a:spLocks noGrp="1"/>
          </p:cNvSpPr>
          <p:nvPr>
            <p:ph sz="half" idx="2"/>
          </p:nvPr>
        </p:nvSpPr>
        <p:spPr>
          <a:xfrm>
            <a:off x="6172202" y="1253331"/>
            <a:ext cx="5181600" cy="4351338"/>
          </a:xfrm>
        </p:spPr>
        <p:txBody>
          <a:bodyPr/>
          <a:lstStyle/>
          <a:p>
            <a:r>
              <a:rPr lang="en-US" dirty="0"/>
              <a:t>Artificial Narrow Intelligence (ANI)</a:t>
            </a:r>
          </a:p>
        </p:txBody>
      </p:sp>
      <p:pic>
        <p:nvPicPr>
          <p:cNvPr id="6" name="Picture 5" descr="A picture containing text&#10;&#10;Description automatically generated">
            <a:extLst>
              <a:ext uri="{FF2B5EF4-FFF2-40B4-BE49-F238E27FC236}">
                <a16:creationId xmlns:a16="http://schemas.microsoft.com/office/drawing/2014/main" id="{21D16D14-50EB-1A40-B10B-CC8A8DDC9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319" y="2042556"/>
            <a:ext cx="3208563" cy="4190220"/>
          </a:xfrm>
          <a:prstGeom prst="rect">
            <a:avLst/>
          </a:prstGeom>
        </p:spPr>
      </p:pic>
      <p:pic>
        <p:nvPicPr>
          <p:cNvPr id="7" name="Picture 6" descr="Icon&#10;&#10;Description automatically generated">
            <a:extLst>
              <a:ext uri="{FF2B5EF4-FFF2-40B4-BE49-F238E27FC236}">
                <a16:creationId xmlns:a16="http://schemas.microsoft.com/office/drawing/2014/main" id="{89B5E3EB-37F4-0442-9923-6DFEF82266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4843" y="2042556"/>
            <a:ext cx="4102923" cy="4102923"/>
          </a:xfrm>
          <a:prstGeom prst="rect">
            <a:avLst/>
          </a:prstGeom>
        </p:spPr>
      </p:pic>
    </p:spTree>
    <p:extLst>
      <p:ext uri="{BB962C8B-B14F-4D97-AF65-F5344CB8AC3E}">
        <p14:creationId xmlns:p14="http://schemas.microsoft.com/office/powerpoint/2010/main" val="39334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3EC866F620844898185C4385248E10" ma:contentTypeVersion="13" ma:contentTypeDescription="Create a new document." ma:contentTypeScope="" ma:versionID="2a897c4c10a82d6acdcb698fa4c82210">
  <xsd:schema xmlns:xsd="http://www.w3.org/2001/XMLSchema" xmlns:xs="http://www.w3.org/2001/XMLSchema" xmlns:p="http://schemas.microsoft.com/office/2006/metadata/properties" xmlns:ns3="80fcf129-f427-4daf-a370-8f44b69ea5b1" xmlns:ns4="0d4b7303-d225-44d3-92ff-49be085518ae" targetNamespace="http://schemas.microsoft.com/office/2006/metadata/properties" ma:root="true" ma:fieldsID="a7eb2130cb1487c860f26fd1eb99b68f" ns3:_="" ns4:_="">
    <xsd:import namespace="80fcf129-f427-4daf-a370-8f44b69ea5b1"/>
    <xsd:import namespace="0d4b7303-d225-44d3-92ff-49be085518a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fcf129-f427-4daf-a370-8f44b69ea5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d4b7303-d225-44d3-92ff-49be085518ae"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E2CA9B1-77C4-481E-B44A-41FFE15BE5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0fcf129-f427-4daf-a370-8f44b69ea5b1"/>
    <ds:schemaRef ds:uri="0d4b7303-d225-44d3-92ff-49be085518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21998B-DB28-4CB5-BDB0-1AAAC903F1FA}">
  <ds:schemaRefs>
    <ds:schemaRef ds:uri="http://schemas.microsoft.com/sharepoint/v3/contenttype/forms"/>
  </ds:schemaRefs>
</ds:datastoreItem>
</file>

<file path=customXml/itemProps3.xml><?xml version="1.0" encoding="utf-8"?>
<ds:datastoreItem xmlns:ds="http://schemas.openxmlformats.org/officeDocument/2006/customXml" ds:itemID="{6AAD72B6-B06A-4A03-BCB8-BF7E5DBE290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26204</TotalTime>
  <Words>1527</Words>
  <Application>Microsoft Macintosh PowerPoint</Application>
  <PresentationFormat>Widescreen</PresentationFormat>
  <Paragraphs>224</Paragraphs>
  <Slides>32</Slides>
  <Notes>11</Notes>
  <HiddenSlides>3</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7" baseType="lpstr">
      <vt:lpstr>Arial</vt:lpstr>
      <vt:lpstr>Calibri</vt:lpstr>
      <vt:lpstr>Calibri Light</vt:lpstr>
      <vt:lpstr>Office Theme</vt:lpstr>
      <vt:lpstr>Acrobat Document</vt:lpstr>
      <vt:lpstr>PowerPoint Presentation</vt:lpstr>
      <vt:lpstr>About Speaker</vt:lpstr>
      <vt:lpstr>Artificial Intelligence</vt:lpstr>
      <vt:lpstr>Agenda</vt:lpstr>
      <vt:lpstr>What is AI?</vt:lpstr>
      <vt:lpstr>AI – An overview</vt:lpstr>
      <vt:lpstr>Hype-Artificial General Intelligence </vt:lpstr>
      <vt:lpstr>Reality – Artificial Narrow Intelligence</vt:lpstr>
      <vt:lpstr>AI: Hype vs Reality</vt:lpstr>
      <vt:lpstr>Applications of AI</vt:lpstr>
      <vt:lpstr>So, how does AI work?</vt:lpstr>
      <vt:lpstr>Machine Learning &amp;  Deep Learning</vt:lpstr>
      <vt:lpstr>Software 2.0</vt:lpstr>
      <vt:lpstr>Types of Machine Learning</vt:lpstr>
      <vt:lpstr>An Example – Spam Detection</vt:lpstr>
      <vt:lpstr>ML – An Example</vt:lpstr>
      <vt:lpstr>Another example – Facial recognition</vt:lpstr>
      <vt:lpstr>Problems?</vt:lpstr>
      <vt:lpstr>Deep Learning</vt:lpstr>
      <vt:lpstr>AI vs ML vs DL</vt:lpstr>
      <vt:lpstr>Era of Deep Learning</vt:lpstr>
      <vt:lpstr>Challenges with Deep Learning</vt:lpstr>
      <vt:lpstr>Deep Learning Breakthroughs - 1</vt:lpstr>
      <vt:lpstr>Deep Learning Breakthroughs - 2</vt:lpstr>
      <vt:lpstr>Deep Learning Breakthroughs- 3</vt:lpstr>
      <vt:lpstr>Applications in daily life</vt:lpstr>
      <vt:lpstr>Skills required</vt:lpstr>
      <vt:lpstr>Career paths</vt:lpstr>
      <vt:lpstr>Typical careers </vt:lpstr>
      <vt:lpstr>Typical careers (Cont )</vt:lpstr>
      <vt:lpstr>Practical tips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Druva Rattihalli [UNext]</dc:creator>
  <cp:lastModifiedBy>Dileep.Patchigolla</cp:lastModifiedBy>
  <cp:revision>67</cp:revision>
  <dcterms:created xsi:type="dcterms:W3CDTF">2021-05-11T11:55:56Z</dcterms:created>
  <dcterms:modified xsi:type="dcterms:W3CDTF">2021-09-01T13:09:52Z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0x010100483EC866F620844898185C4385248E10</vt:lpwstr>
  </property>
</Properties>
</file>